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315" r:id="rId3"/>
    <p:sldId id="317" r:id="rId4"/>
    <p:sldId id="297" r:id="rId5"/>
    <p:sldId id="299" r:id="rId6"/>
    <p:sldId id="318" r:id="rId7"/>
    <p:sldId id="298" r:id="rId8"/>
    <p:sldId id="325" r:id="rId9"/>
    <p:sldId id="302" r:id="rId10"/>
    <p:sldId id="303" r:id="rId11"/>
    <p:sldId id="319" r:id="rId12"/>
    <p:sldId id="301" r:id="rId13"/>
    <p:sldId id="314" r:id="rId14"/>
    <p:sldId id="321" r:id="rId15"/>
    <p:sldId id="305" r:id="rId16"/>
    <p:sldId id="310" r:id="rId17"/>
    <p:sldId id="311" r:id="rId18"/>
    <p:sldId id="312" r:id="rId19"/>
    <p:sldId id="304" r:id="rId20"/>
    <p:sldId id="323" r:id="rId21"/>
    <p:sldId id="300" r:id="rId22"/>
    <p:sldId id="307" r:id="rId23"/>
    <p:sldId id="306" r:id="rId24"/>
    <p:sldId id="313" r:id="rId25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99"/>
    <a:srgbClr val="009900"/>
    <a:srgbClr val="00FFFF"/>
    <a:srgbClr val="FF99CC"/>
    <a:srgbClr val="99FF66"/>
    <a:srgbClr val="8D0D0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EBD679-6890-75D7-AEBD-1C7B02C4FF92}" v="2" dt="2024-02-20T17:45:17.6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SA ANA SANCHEZ MARTINEZ" userId="S::rosana@um.es::ab62e66d-ed01-4811-9377-f3237acc4c03" providerId="AD" clId="Web-{FEEBD679-6890-75D7-AEBD-1C7B02C4FF92}"/>
    <pc:docChg chg="modSld">
      <pc:chgData name="ROSA ANA SANCHEZ MARTINEZ" userId="S::rosana@um.es::ab62e66d-ed01-4811-9377-f3237acc4c03" providerId="AD" clId="Web-{FEEBD679-6890-75D7-AEBD-1C7B02C4FF92}" dt="2024-02-20T17:45:17.608" v="1" actId="1076"/>
      <pc:docMkLst>
        <pc:docMk/>
      </pc:docMkLst>
      <pc:sldChg chg="modSp">
        <pc:chgData name="ROSA ANA SANCHEZ MARTINEZ" userId="S::rosana@um.es::ab62e66d-ed01-4811-9377-f3237acc4c03" providerId="AD" clId="Web-{FEEBD679-6890-75D7-AEBD-1C7B02C4FF92}" dt="2024-02-20T17:45:17.608" v="1" actId="1076"/>
        <pc:sldMkLst>
          <pc:docMk/>
          <pc:sldMk cId="0" sldId="302"/>
        </pc:sldMkLst>
        <pc:spChg chg="mod">
          <ac:chgData name="ROSA ANA SANCHEZ MARTINEZ" userId="S::rosana@um.es::ab62e66d-ed01-4811-9377-f3237acc4c03" providerId="AD" clId="Web-{FEEBD679-6890-75D7-AEBD-1C7B02C4FF92}" dt="2024-02-20T17:45:17.608" v="1" actId="1076"/>
          <ac:spMkLst>
            <pc:docMk/>
            <pc:sldMk cId="0" sldId="302"/>
            <ac:spMk id="6152" creationId="{2A229D09-1AAD-E443-F9BB-B280FD3ECC0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A0DA8-0A0A-475D-854E-6889BED4E2A2}" type="datetimeFigureOut">
              <a:rPr lang="es-ES" smtClean="0"/>
              <a:pPr/>
              <a:t>09/04/2024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CEC37-40ED-4AC7-813E-5051517DEF5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65912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CEC37-40ED-4AC7-813E-5051517DEF53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371367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E417CD90-E9A3-7626-0108-0883FB425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BE5D7-A0BA-4D4E-86CD-4B58ED87723C}" type="datetime1">
              <a:rPr lang="es-ES_tradnl"/>
              <a:pPr>
                <a:defRPr/>
              </a:pPr>
              <a:t>09/04/2024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7DC26E1-2ED3-DABC-D2A0-F0286C7C0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348FD015-0A62-D8D6-F876-D13ADE1CF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00523-A58A-4AA9-BBFB-EEE81569AD8B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="" xmlns:p14="http://schemas.microsoft.com/office/powerpoint/2010/main" val="3400246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EBD8D19E-CA5F-8C65-B728-8E024E53D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04A98-1910-4DCC-AB5C-43A0672F2309}" type="datetime1">
              <a:rPr lang="es-ES_tradnl"/>
              <a:pPr>
                <a:defRPr/>
              </a:pPr>
              <a:t>09/04/2024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C0C9D89-AE3B-5E10-063A-2C57B5ADE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AB7E3BDF-BB2D-264C-F978-8DC17A879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3BABD-F175-4449-87B2-7B3D51D3073F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="" xmlns:p14="http://schemas.microsoft.com/office/powerpoint/2010/main" val="1092362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7F1790E0-C43A-8C77-006B-F2CDFBE32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3CBA2-6819-4042-80E6-772E78BF3A90}" type="datetime1">
              <a:rPr lang="es-ES_tradnl"/>
              <a:pPr>
                <a:defRPr/>
              </a:pPr>
              <a:t>09/04/2024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8F604C2-BB38-6FEE-5C57-21860B385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5E592F96-8C18-4D78-A367-3AE44D374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1D2FC-4B8B-4B34-90B7-0C6C64549FA8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="" xmlns:p14="http://schemas.microsoft.com/office/powerpoint/2010/main" val="546320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6B0E89D4-6C43-DA9C-D128-CEB0CEBEB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A1B36-F582-4F1B-B34C-EA6AB04730E6}" type="datetime1">
              <a:rPr lang="es-ES_tradnl"/>
              <a:pPr>
                <a:defRPr/>
              </a:pPr>
              <a:t>09/04/2024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501EDB21-95BF-2006-833C-5C65C75C6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1658BE4D-2F3A-D932-B14F-AFA293F89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81A7D-411B-486F-B13E-9579BC19E5F4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="" xmlns:p14="http://schemas.microsoft.com/office/powerpoint/2010/main" val="3385389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5A07E284-A43D-0298-E8C5-111837B9F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16309-A2C4-4B62-B3B1-593B19612578}" type="datetime1">
              <a:rPr lang="es-ES_tradnl"/>
              <a:pPr>
                <a:defRPr/>
              </a:pPr>
              <a:t>09/04/2024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892BFC4F-E7F0-621F-DF58-F328E8CD9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5B1378A1-CDC9-AD69-6CCE-B5E694A1C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F7E97-93E7-4F68-8BCB-DE1546F35BF4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="" xmlns:p14="http://schemas.microsoft.com/office/powerpoint/2010/main" val="1727207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="" xmlns:a16="http://schemas.microsoft.com/office/drawing/2014/main" id="{278F3D6E-1A4B-502E-0113-42215B961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23534-84D5-4DBE-9E0F-A9F1C7DD8091}" type="datetime1">
              <a:rPr lang="es-ES_tradnl"/>
              <a:pPr>
                <a:defRPr/>
              </a:pPr>
              <a:t>09/04/2024</a:t>
            </a:fld>
            <a:endParaRPr lang="es-ES_tradnl"/>
          </a:p>
        </p:txBody>
      </p:sp>
      <p:sp>
        <p:nvSpPr>
          <p:cNvPr id="6" name="Marcador de pie de página 4">
            <a:extLst>
              <a:ext uri="{FF2B5EF4-FFF2-40B4-BE49-F238E27FC236}">
                <a16:creationId xmlns="" xmlns:a16="http://schemas.microsoft.com/office/drawing/2014/main" id="{9047A394-768A-56B5-4AEC-2F84A8ACD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="" xmlns:a16="http://schemas.microsoft.com/office/drawing/2014/main" id="{1231FE32-B075-E0A4-F49A-89F6EBF71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D5F84-6A4F-4E3C-A29D-8690CA31EB95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="" xmlns:p14="http://schemas.microsoft.com/office/powerpoint/2010/main" val="79088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7" name="Marcador de fecha 3">
            <a:extLst>
              <a:ext uri="{FF2B5EF4-FFF2-40B4-BE49-F238E27FC236}">
                <a16:creationId xmlns="" xmlns:a16="http://schemas.microsoft.com/office/drawing/2014/main" id="{01B5E512-23BD-17EB-5350-5A8028A64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0CDF0-3649-4ABB-87B1-0781E2005C23}" type="datetime1">
              <a:rPr lang="es-ES_tradnl"/>
              <a:pPr>
                <a:defRPr/>
              </a:pPr>
              <a:t>09/04/2024</a:t>
            </a:fld>
            <a:endParaRPr lang="es-ES_tradnl"/>
          </a:p>
        </p:txBody>
      </p:sp>
      <p:sp>
        <p:nvSpPr>
          <p:cNvPr id="8" name="Marcador de pie de página 4">
            <a:extLst>
              <a:ext uri="{FF2B5EF4-FFF2-40B4-BE49-F238E27FC236}">
                <a16:creationId xmlns="" xmlns:a16="http://schemas.microsoft.com/office/drawing/2014/main" id="{C84D56E2-7CA6-63C7-B09D-00F06F830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="" xmlns:a16="http://schemas.microsoft.com/office/drawing/2014/main" id="{25386528-8DBA-D888-0AEA-CDA224844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00D1A-6961-40F4-9511-8297C0CB9F08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="" xmlns:p14="http://schemas.microsoft.com/office/powerpoint/2010/main" val="44651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fecha 3">
            <a:extLst>
              <a:ext uri="{FF2B5EF4-FFF2-40B4-BE49-F238E27FC236}">
                <a16:creationId xmlns="" xmlns:a16="http://schemas.microsoft.com/office/drawing/2014/main" id="{2483211F-06CE-D5DE-3FC8-39A49607A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53CC3-8E66-4B86-B22D-A8A73EB8A447}" type="datetime1">
              <a:rPr lang="es-ES_tradnl"/>
              <a:pPr>
                <a:defRPr/>
              </a:pPr>
              <a:t>09/04/2024</a:t>
            </a:fld>
            <a:endParaRPr lang="es-ES_tradnl"/>
          </a:p>
        </p:txBody>
      </p:sp>
      <p:sp>
        <p:nvSpPr>
          <p:cNvPr id="4" name="Marcador de pie de página 4">
            <a:extLst>
              <a:ext uri="{FF2B5EF4-FFF2-40B4-BE49-F238E27FC236}">
                <a16:creationId xmlns="" xmlns:a16="http://schemas.microsoft.com/office/drawing/2014/main" id="{BC7CB87F-D43D-9CF7-568E-B818E8200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="" xmlns:a16="http://schemas.microsoft.com/office/drawing/2014/main" id="{60B3FC4B-BA81-2407-B84F-BFCDE3B78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D17FD8-7272-4F12-8184-9BF7DBA43E6F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="" xmlns:p14="http://schemas.microsoft.com/office/powerpoint/2010/main" val="24269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>
            <a:extLst>
              <a:ext uri="{FF2B5EF4-FFF2-40B4-BE49-F238E27FC236}">
                <a16:creationId xmlns="" xmlns:a16="http://schemas.microsoft.com/office/drawing/2014/main" id="{79E4775C-B00E-20E6-A897-9787F6359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DA8C7-D1CF-43C2-BE1E-630F57A9EC35}" type="datetime1">
              <a:rPr lang="es-ES_tradnl"/>
              <a:pPr>
                <a:defRPr/>
              </a:pPr>
              <a:t>09/04/2024</a:t>
            </a:fld>
            <a:endParaRPr lang="es-ES_tradnl"/>
          </a:p>
        </p:txBody>
      </p:sp>
      <p:sp>
        <p:nvSpPr>
          <p:cNvPr id="3" name="Marcador de pie de página 4">
            <a:extLst>
              <a:ext uri="{FF2B5EF4-FFF2-40B4-BE49-F238E27FC236}">
                <a16:creationId xmlns="" xmlns:a16="http://schemas.microsoft.com/office/drawing/2014/main" id="{294FC8C3-25F4-3712-892F-E5E34FD1B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="" xmlns:a16="http://schemas.microsoft.com/office/drawing/2014/main" id="{EA561C08-3C8D-4294-D840-5402DF7C4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4454DD-5ABC-4363-85B9-6098C11FEE65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="" xmlns:p14="http://schemas.microsoft.com/office/powerpoint/2010/main" val="124072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="" xmlns:a16="http://schemas.microsoft.com/office/drawing/2014/main" id="{CED0D78F-0B11-D74D-919E-A27ABCDE7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69757-280F-41A9-A528-0DB7D1D08C56}" type="datetime1">
              <a:rPr lang="es-ES_tradnl"/>
              <a:pPr>
                <a:defRPr/>
              </a:pPr>
              <a:t>09/04/2024</a:t>
            </a:fld>
            <a:endParaRPr lang="es-ES_tradnl"/>
          </a:p>
        </p:txBody>
      </p:sp>
      <p:sp>
        <p:nvSpPr>
          <p:cNvPr id="6" name="Marcador de pie de página 4">
            <a:extLst>
              <a:ext uri="{FF2B5EF4-FFF2-40B4-BE49-F238E27FC236}">
                <a16:creationId xmlns="" xmlns:a16="http://schemas.microsoft.com/office/drawing/2014/main" id="{A7F9920E-0EFA-A182-8A51-952DC330A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="" xmlns:a16="http://schemas.microsoft.com/office/drawing/2014/main" id="{37D54B97-0094-F2A6-A035-DA109C4AE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59AC4-B5CA-4E1C-8198-86B450ABD120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="" xmlns:p14="http://schemas.microsoft.com/office/powerpoint/2010/main" val="886280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="" xmlns:a16="http://schemas.microsoft.com/office/drawing/2014/main" id="{740D54A7-BB8A-D00B-3065-12AA9DB82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8673D-EFE1-4EB6-95AB-76CAAB54DB4D}" type="datetime1">
              <a:rPr lang="es-ES_tradnl"/>
              <a:pPr>
                <a:defRPr/>
              </a:pPr>
              <a:t>09/04/2024</a:t>
            </a:fld>
            <a:endParaRPr lang="es-ES_tradnl"/>
          </a:p>
        </p:txBody>
      </p:sp>
      <p:sp>
        <p:nvSpPr>
          <p:cNvPr id="6" name="Marcador de pie de página 4">
            <a:extLst>
              <a:ext uri="{FF2B5EF4-FFF2-40B4-BE49-F238E27FC236}">
                <a16:creationId xmlns="" xmlns:a16="http://schemas.microsoft.com/office/drawing/2014/main" id="{92AA0CC1-33EE-B0D4-DCAD-4810EE5EB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="" xmlns:a16="http://schemas.microsoft.com/office/drawing/2014/main" id="{AA6F3C45-5354-7B5A-6D58-8DF65CC20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9186F-2C41-4A68-BE62-77CA7FA9208D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="" xmlns:p14="http://schemas.microsoft.com/office/powerpoint/2010/main" val="1565302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>
            <a:extLst>
              <a:ext uri="{FF2B5EF4-FFF2-40B4-BE49-F238E27FC236}">
                <a16:creationId xmlns="" xmlns:a16="http://schemas.microsoft.com/office/drawing/2014/main" id="{929AC049-A582-CBAE-D1ED-BE5E0740F32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_tradnl"/>
              <a:t>Clic para editar título</a:t>
            </a:r>
          </a:p>
        </p:txBody>
      </p:sp>
      <p:sp>
        <p:nvSpPr>
          <p:cNvPr id="1027" name="Marcador de texto 2">
            <a:extLst>
              <a:ext uri="{FF2B5EF4-FFF2-40B4-BE49-F238E27FC236}">
                <a16:creationId xmlns="" xmlns:a16="http://schemas.microsoft.com/office/drawing/2014/main" id="{30621B13-EA95-3E9D-8F12-122E0D0B188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_tradnl"/>
              <a:t>Haga clic para modificar el estilo de texto del patrón</a:t>
            </a:r>
          </a:p>
          <a:p>
            <a:pPr lvl="1"/>
            <a:r>
              <a:rPr lang="es-ES_tradnl" altLang="es-ES_tradnl"/>
              <a:t>Segundo nivel</a:t>
            </a:r>
          </a:p>
          <a:p>
            <a:pPr lvl="2"/>
            <a:r>
              <a:rPr lang="es-ES_tradnl" altLang="es-ES_tradnl"/>
              <a:t>Tercer nivel</a:t>
            </a:r>
          </a:p>
          <a:p>
            <a:pPr lvl="3"/>
            <a:r>
              <a:rPr lang="es-ES_tradnl" altLang="es-ES_tradnl"/>
              <a:t>Cuarto nivel</a:t>
            </a:r>
          </a:p>
          <a:p>
            <a:pPr lvl="4"/>
            <a:r>
              <a:rPr lang="es-ES_tradnl" altLang="es-ES_tradnl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422262F2-3FC6-C933-2105-74D9C2E67F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</a:defRPr>
            </a:lvl1pPr>
          </a:lstStyle>
          <a:p>
            <a:pPr>
              <a:defRPr/>
            </a:pPr>
            <a:fld id="{F1E86281-4EDE-4FA8-993C-CC9AEAF26E16}" type="datetime1">
              <a:rPr lang="es-ES_tradnl"/>
              <a:pPr>
                <a:defRPr/>
              </a:pPr>
              <a:t>09/04/2024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B4147B7C-CD52-148A-D2D4-3CA9B0C47D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2" charset="-128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228614AF-DC0E-10F3-2661-AACF5A1C7F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EB0363CE-0D0E-4366-86DF-4AB5F6000075}" type="slidenum">
              <a:rPr lang="es-ES_tradnl" altLang="es-ES"/>
              <a:pPr/>
              <a:t>‹Nº›</a:t>
            </a:fld>
            <a:endParaRPr lang="es-ES_tradnl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9.wmf"/><Relationship Id="rId12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jpeg"/><Relationship Id="rId1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22.png"/><Relationship Id="rId3" Type="http://schemas.openxmlformats.org/officeDocument/2006/relationships/image" Target="../media/image6.png"/><Relationship Id="rId7" Type="http://schemas.openxmlformats.org/officeDocument/2006/relationships/image" Target="../media/image9.wmf"/><Relationship Id="rId12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20.png"/><Relationship Id="rId5" Type="http://schemas.openxmlformats.org/officeDocument/2006/relationships/image" Target="../media/image8.png"/><Relationship Id="rId10" Type="http://schemas.openxmlformats.org/officeDocument/2006/relationships/image" Target="../media/image19.png"/><Relationship Id="rId4" Type="http://schemas.openxmlformats.org/officeDocument/2006/relationships/image" Target="../media/image7.png"/><Relationship Id="rId9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>
            <a:extLst>
              <a:ext uri="{FF2B5EF4-FFF2-40B4-BE49-F238E27FC236}">
                <a16:creationId xmlns="" xmlns:a16="http://schemas.microsoft.com/office/drawing/2014/main" id="{B93D47AE-279B-CEF7-0D08-E9733192FA17}"/>
              </a:ext>
            </a:extLst>
          </p:cNvPr>
          <p:cNvSpPr>
            <a:spLocks/>
          </p:cNvSpPr>
          <p:nvPr/>
        </p:nvSpPr>
        <p:spPr bwMode="auto">
          <a:xfrm>
            <a:off x="343693" y="115888"/>
            <a:ext cx="8456613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_tradnl" sz="2800" dirty="0">
                <a:solidFill>
                  <a:schemeClr val="bg1"/>
                </a:solidFill>
                <a:latin typeface="Arial" panose="020B0604020202020204" pitchFamily="34" charset="0"/>
              </a:rPr>
              <a:t>Implantación de JIRA en unidades administrativas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logoaticaCL">
            <a:extLst>
              <a:ext uri="{FF2B5EF4-FFF2-40B4-BE49-F238E27FC236}">
                <a16:creationId xmlns="" xmlns:a16="http://schemas.microsoft.com/office/drawing/2014/main" id="{A051317E-4E27-0594-CB3D-4C27EF810E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ítulo 1">
            <a:extLst>
              <a:ext uri="{FF2B5EF4-FFF2-40B4-BE49-F238E27FC236}">
                <a16:creationId xmlns="" xmlns:a16="http://schemas.microsoft.com/office/drawing/2014/main" id="{F3FC75E6-5106-78E0-77E6-214FC8642DB8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7172" name="AutoShape 7">
            <a:extLst>
              <a:ext uri="{FF2B5EF4-FFF2-40B4-BE49-F238E27FC236}">
                <a16:creationId xmlns="" xmlns:a16="http://schemas.microsoft.com/office/drawing/2014/main" id="{4FD7A67E-A643-E897-46CC-ED2FA95BB8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75" y="156368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7173" name="Text Box 9">
            <a:extLst>
              <a:ext uri="{FF2B5EF4-FFF2-40B4-BE49-F238E27FC236}">
                <a16:creationId xmlns="" xmlns:a16="http://schemas.microsoft.com/office/drawing/2014/main" id="{CDB939A3-A41A-7AA3-433A-B65574C13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81300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Char char="•"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7175" name="4 Rectángulo">
            <a:extLst>
              <a:ext uri="{FF2B5EF4-FFF2-40B4-BE49-F238E27FC236}">
                <a16:creationId xmlns="" xmlns:a16="http://schemas.microsoft.com/office/drawing/2014/main" id="{B5395EF0-ECDE-E3AF-5343-A4AA0C1476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475" y="1482725"/>
            <a:ext cx="8147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7176" name="1 Rectángulo">
            <a:extLst>
              <a:ext uri="{FF2B5EF4-FFF2-40B4-BE49-F238E27FC236}">
                <a16:creationId xmlns="" xmlns:a16="http://schemas.microsoft.com/office/drawing/2014/main" id="{26ECB055-17DA-E471-80A8-0412F39824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898" y="1743194"/>
            <a:ext cx="462915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1600" b="1" dirty="0">
                <a:latin typeface="Arial" panose="020B0604020202020204" pitchFamily="34" charset="0"/>
                <a:cs typeface="Arial" panose="020B0604020202020204" pitchFamily="34" charset="0"/>
              </a:rPr>
              <a:t>Estado: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s-ES" altLang="es-ES_tradnl" sz="1600" dirty="0">
                <a:latin typeface="Arial" panose="020B0604020202020204" pitchFamily="34" charset="0"/>
                <a:cs typeface="Arial" panose="020B0604020202020204" pitchFamily="34" charset="0"/>
              </a:rPr>
              <a:t>Indica dónde se encuentra una tarea dentro de su ciclo de vida (flujo de trabajo o </a:t>
            </a:r>
            <a:r>
              <a:rPr lang="es-ES" altLang="es-ES_tradnl" sz="1600" dirty="0" err="1">
                <a:latin typeface="Arial" panose="020B0604020202020204" pitchFamily="34" charset="0"/>
                <a:cs typeface="Arial" panose="020B0604020202020204" pitchFamily="34" charset="0"/>
              </a:rPr>
              <a:t>workflow</a:t>
            </a:r>
            <a:r>
              <a:rPr lang="es-ES" altLang="es-ES_tradnl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es-ES" altLang="es-ES_trad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600" dirty="0">
                <a:latin typeface="Arial" panose="020B0604020202020204" pitchFamily="34" charset="0"/>
                <a:cs typeface="Arial" panose="020B0604020202020204" pitchFamily="34" charset="0"/>
              </a:rPr>
              <a:t>Es posible definir </a:t>
            </a:r>
            <a:r>
              <a:rPr lang="es-ES" altLang="es-ES_trad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flujos específicos </a:t>
            </a:r>
            <a:r>
              <a:rPr lang="es-ES" altLang="es-ES_tradnl" sz="1600" dirty="0">
                <a:latin typeface="Arial" panose="020B0604020202020204" pitchFamily="34" charset="0"/>
                <a:cs typeface="Arial" panose="020B0604020202020204" pitchFamily="34" charset="0"/>
              </a:rPr>
              <a:t>para tipos de tareas.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ES_trad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1600" b="1" dirty="0">
                <a:latin typeface="Arial" panose="020B0604020202020204" pitchFamily="34" charset="0"/>
                <a:cs typeface="Arial" panose="020B0604020202020204" pitchFamily="34" charset="0"/>
              </a:rPr>
              <a:t>Estados por defecto de una tarea:</a:t>
            </a:r>
            <a:endParaRPr lang="es-ES_tradnl" altLang="es-ES_trad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s-ES_tradnl" altLang="es-ES_tradnl" sz="1600" dirty="0">
                <a:latin typeface="Arial" panose="020B0604020202020204" pitchFamily="34" charset="0"/>
                <a:cs typeface="Arial" panose="020B0604020202020204" pitchFamily="34" charset="0"/>
              </a:rPr>
              <a:t>Abierta: Estado inicial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s-ES" altLang="es-ES_tradnl" sz="1600" dirty="0">
                <a:latin typeface="Arial" panose="020B0604020202020204" pitchFamily="34" charset="0"/>
                <a:cs typeface="Arial" panose="020B0604020202020204" pitchFamily="34" charset="0"/>
              </a:rPr>
              <a:t>En progreso: Se está trabajando en la tarea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s-ES" altLang="es-ES_tradnl" sz="1600" dirty="0">
                <a:latin typeface="Arial" panose="020B0604020202020204" pitchFamily="34" charset="0"/>
                <a:cs typeface="Arial" panose="020B0604020202020204" pitchFamily="34" charset="0"/>
              </a:rPr>
              <a:t>Resuelta: Se ha identificado una resolución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s-ES_tradnl" altLang="es-ES_tradnl" sz="1600" dirty="0">
                <a:latin typeface="Arial" panose="020B0604020202020204" pitchFamily="34" charset="0"/>
                <a:cs typeface="Arial" panose="020B0604020202020204" pitchFamily="34" charset="0"/>
              </a:rPr>
              <a:t>Cerrada: Completada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s-ES" altLang="es-ES_tradnl" sz="1600" dirty="0">
                <a:latin typeface="Arial" panose="020B0604020202020204" pitchFamily="34" charset="0"/>
                <a:cs typeface="Arial" panose="020B0604020202020204" pitchFamily="34" charset="0"/>
              </a:rPr>
              <a:t>Reabierta: La resolución ha sido rechazada por el usuario solicitante</a:t>
            </a:r>
          </a:p>
        </p:txBody>
      </p:sp>
      <p:sp>
        <p:nvSpPr>
          <p:cNvPr id="7177" name="Text Box 2">
            <a:extLst>
              <a:ext uri="{FF2B5EF4-FFF2-40B4-BE49-F238E27FC236}">
                <a16:creationId xmlns="" xmlns:a16="http://schemas.microsoft.com/office/drawing/2014/main" id="{D380A70E-1D4E-1498-794D-09213CC322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pic>
        <p:nvPicPr>
          <p:cNvPr id="7178" name="Picture 10">
            <a:extLst>
              <a:ext uri="{FF2B5EF4-FFF2-40B4-BE49-F238E27FC236}">
                <a16:creationId xmlns="" xmlns:a16="http://schemas.microsoft.com/office/drawing/2014/main" id="{9844F799-EFAD-9664-F0FE-BBC94990B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075" y="2389188"/>
            <a:ext cx="3740150" cy="2560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179" name="1 CuadroTexto">
            <a:extLst>
              <a:ext uri="{FF2B5EF4-FFF2-40B4-BE49-F238E27FC236}">
                <a16:creationId xmlns="" xmlns:a16="http://schemas.microsoft.com/office/drawing/2014/main" id="{8F42D93E-5CC3-05C3-1059-B30336619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000" y="4964113"/>
            <a:ext cx="28495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_tradnl" sz="1000" i="1" dirty="0">
                <a:latin typeface="Arial" panose="020B0604020202020204" pitchFamily="34" charset="0"/>
              </a:rPr>
              <a:t>Ejemplo de </a:t>
            </a:r>
            <a:r>
              <a:rPr lang="es-ES" altLang="es-ES_tradnl" sz="1000" i="1" dirty="0" err="1">
                <a:latin typeface="Arial" panose="020B0604020202020204" pitchFamily="34" charset="0"/>
              </a:rPr>
              <a:t>workflow</a:t>
            </a:r>
            <a:endParaRPr lang="es-ES_tradnl" altLang="es-ES_tradnl" sz="1000" i="1" dirty="0">
              <a:latin typeface="Arial" panose="020B0604020202020204" pitchFamily="34" charset="0"/>
            </a:endParaRPr>
          </a:p>
        </p:txBody>
      </p:sp>
      <p:sp>
        <p:nvSpPr>
          <p:cNvPr id="2" name="1 CuadroTexto">
            <a:extLst>
              <a:ext uri="{FF2B5EF4-FFF2-40B4-BE49-F238E27FC236}">
                <a16:creationId xmlns="" xmlns:a16="http://schemas.microsoft.com/office/drawing/2014/main" id="{564CA186-8CD6-C18C-BC45-CB900F290C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6" y="458502"/>
            <a:ext cx="6624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Conceptos básicos de JIRA 	IV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0AE94DC3-C16E-9550-948A-9FC286A988DA}"/>
              </a:ext>
            </a:extLst>
          </p:cNvPr>
          <p:cNvSpPr txBox="1"/>
          <p:nvPr/>
        </p:nvSpPr>
        <p:spPr>
          <a:xfrm>
            <a:off x="464938" y="5805264"/>
            <a:ext cx="8234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JIRA permite definir </a:t>
            </a:r>
            <a:r>
              <a:rPr lang="es-ES" b="1" dirty="0"/>
              <a:t>nuevos estados y flujos</a:t>
            </a:r>
            <a:r>
              <a:rPr lang="es-ES" dirty="0"/>
              <a:t>, en el caso de que se requiera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  <p:bldP spid="7179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ítulo 1">
            <a:extLst>
              <a:ext uri="{FF2B5EF4-FFF2-40B4-BE49-F238E27FC236}">
                <a16:creationId xmlns="" xmlns:a16="http://schemas.microsoft.com/office/drawing/2014/main" id="{C46F7C26-30D1-D070-B1BD-4C06BAF22448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3076" name="AutoShape 7">
            <a:extLst>
              <a:ext uri="{FF2B5EF4-FFF2-40B4-BE49-F238E27FC236}">
                <a16:creationId xmlns="" xmlns:a16="http://schemas.microsoft.com/office/drawing/2014/main" id="{ACFEE484-6EBB-C501-0746-6F2140342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3077" name="Text Box 9">
            <a:extLst>
              <a:ext uri="{FF2B5EF4-FFF2-40B4-BE49-F238E27FC236}">
                <a16:creationId xmlns="" xmlns:a16="http://schemas.microsoft.com/office/drawing/2014/main" id="{AAA0E320-B5CB-8F7E-7164-50AEB58E1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12" y="1394154"/>
            <a:ext cx="7834313" cy="358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9pPr>
          </a:lstStyle>
          <a:p>
            <a:pPr algn="just">
              <a:lnSpc>
                <a:spcPct val="150000"/>
              </a:lnSpc>
              <a:buNone/>
            </a:pP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s-ES" sz="1800" dirty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¿Qué es JIRA y para qué implantarlo en mi unidad?</a:t>
            </a:r>
            <a:endParaRPr lang="es-ES" sz="1800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dirty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Conceptos básicos de JIRA.</a:t>
            </a:r>
            <a:endParaRPr lang="es-ES" sz="1800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JIRA vs DUMBO.</a:t>
            </a:r>
            <a:endParaRPr lang="es-ES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Propuesta 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de plan de trabajo y hoja de ruta para su implantación.</a:t>
            </a: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Gestión del cambio.</a:t>
            </a:r>
            <a:endParaRPr lang="es-ES" sz="1800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defTabSz="914400" eaLnBrk="1" hangingPunct="1">
              <a:spcBef>
                <a:spcPct val="50000"/>
              </a:spcBef>
              <a:buFont typeface="Arial" charset="0"/>
              <a:buNone/>
              <a:defRPr/>
            </a:pPr>
            <a:endParaRPr lang="es-ES" altLang="es-ES_tradnl" sz="1600" dirty="0">
              <a:latin typeface="Arial" charset="0"/>
            </a:endParaRPr>
          </a:p>
        </p:txBody>
      </p:sp>
      <p:sp>
        <p:nvSpPr>
          <p:cNvPr id="3078" name="1 CuadroTexto">
            <a:extLst>
              <a:ext uri="{FF2B5EF4-FFF2-40B4-BE49-F238E27FC236}">
                <a16:creationId xmlns="" xmlns:a16="http://schemas.microsoft.com/office/drawing/2014/main" id="{59E7B178-188B-9ADB-EF88-B7CDE3FF3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323850"/>
            <a:ext cx="6624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Índice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079" name="Text Box 2">
            <a:extLst>
              <a:ext uri="{FF2B5EF4-FFF2-40B4-BE49-F238E27FC236}">
                <a16:creationId xmlns="" xmlns:a16="http://schemas.microsoft.com/office/drawing/2014/main" id="{721C56B7-4776-02FF-FC33-A01FBD7DB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pic>
        <p:nvPicPr>
          <p:cNvPr id="3074" name="Picture 3" descr="logoaticaCL">
            <a:extLst>
              <a:ext uri="{FF2B5EF4-FFF2-40B4-BE49-F238E27FC236}">
                <a16:creationId xmlns="" xmlns:a16="http://schemas.microsoft.com/office/drawing/2014/main" id="{448A379C-5C4B-31E4-0533-D0E7795B2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5961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2">
            <a:extLst>
              <a:ext uri="{FF2B5EF4-FFF2-40B4-BE49-F238E27FC236}">
                <a16:creationId xmlns="" xmlns:a16="http://schemas.microsoft.com/office/drawing/2014/main" id="{4331652C-AB33-3F47-C99D-F75AD9B74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9413" y="5351463"/>
            <a:ext cx="736600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27">
            <a:extLst>
              <a:ext uri="{FF2B5EF4-FFF2-40B4-BE49-F238E27FC236}">
                <a16:creationId xmlns="" xmlns:a16="http://schemas.microsoft.com/office/drawing/2014/main" id="{BC4B191F-477A-110C-D5F4-D25D839E10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794" y="5300663"/>
            <a:ext cx="879475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28">
            <a:extLst>
              <a:ext uri="{FF2B5EF4-FFF2-40B4-BE49-F238E27FC236}">
                <a16:creationId xmlns="" xmlns:a16="http://schemas.microsoft.com/office/drawing/2014/main" id="{0566B1D1-2910-9003-79C2-3D8C3D6AF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341938"/>
            <a:ext cx="777875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3" descr="logoaticaCL">
            <a:extLst>
              <a:ext uri="{FF2B5EF4-FFF2-40B4-BE49-F238E27FC236}">
                <a16:creationId xmlns="" xmlns:a16="http://schemas.microsoft.com/office/drawing/2014/main" id="{B5ED5014-B5ED-DC44-28B0-42FCC5A5E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ítulo 1">
            <a:extLst>
              <a:ext uri="{FF2B5EF4-FFF2-40B4-BE49-F238E27FC236}">
                <a16:creationId xmlns="" xmlns:a16="http://schemas.microsoft.com/office/drawing/2014/main" id="{932CEA18-46BD-2B43-6C16-593ED936A2AB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8199" name="AutoShape 7">
            <a:extLst>
              <a:ext uri="{FF2B5EF4-FFF2-40B4-BE49-F238E27FC236}">
                <a16:creationId xmlns="" xmlns:a16="http://schemas.microsoft.com/office/drawing/2014/main" id="{03B8F990-4116-3687-22B5-AC0935EF0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650" y="1593850"/>
            <a:ext cx="8686800" cy="731838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8200" name="Text Box 9">
            <a:extLst>
              <a:ext uri="{FF2B5EF4-FFF2-40B4-BE49-F238E27FC236}">
                <a16:creationId xmlns="" xmlns:a16="http://schemas.microsoft.com/office/drawing/2014/main" id="{057E8831-E276-1ED3-7A1F-233C68270E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" y="2822575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Char char="•"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8201" name="1 CuadroTexto">
            <a:extLst>
              <a:ext uri="{FF2B5EF4-FFF2-40B4-BE49-F238E27FC236}">
                <a16:creationId xmlns="" xmlns:a16="http://schemas.microsoft.com/office/drawing/2014/main" id="{E71855EC-A011-F4A9-CA62-F9EA99CCE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28" y="332656"/>
            <a:ext cx="66246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JIRA vs DUMBO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Posibles interfaces usuario-gestor-usuario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8202" name="Picture 10" descr="C:\Program Files\Microsoft Office\MEDIA\CAGCAT10\j0240719.wmf">
            <a:extLst>
              <a:ext uri="{FF2B5EF4-FFF2-40B4-BE49-F238E27FC236}">
                <a16:creationId xmlns="" xmlns:a16="http://schemas.microsoft.com/office/drawing/2014/main" id="{9D938C8F-C07B-9D2E-BA0B-81397FC484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00" y="1844675"/>
            <a:ext cx="58261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1" descr="C:\Program Files\Microsoft Office\MEDIA\CAGCAT10\j0292020.wmf">
            <a:extLst>
              <a:ext uri="{FF2B5EF4-FFF2-40B4-BE49-F238E27FC236}">
                <a16:creationId xmlns="" xmlns:a16="http://schemas.microsoft.com/office/drawing/2014/main" id="{781FC09F-F1FB-15D5-C9A6-A09C400D4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284" y="5522973"/>
            <a:ext cx="706438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4" name="1 CuadroTexto">
            <a:extLst>
              <a:ext uri="{FF2B5EF4-FFF2-40B4-BE49-F238E27FC236}">
                <a16:creationId xmlns="" xmlns:a16="http://schemas.microsoft.com/office/drawing/2014/main" id="{C1181695-1DCB-4B98-A4AD-D60D6F526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2295525"/>
            <a:ext cx="9032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200" b="1" dirty="0">
                <a:latin typeface="Arial" panose="020B0604020202020204" pitchFamily="34" charset="0"/>
              </a:rPr>
              <a:t>@</a:t>
            </a:r>
            <a:r>
              <a:rPr lang="es-ES" altLang="es-ES_tradnl" sz="1200" b="1" dirty="0" err="1">
                <a:latin typeface="Arial" panose="020B0604020202020204" pitchFamily="34" charset="0"/>
              </a:rPr>
              <a:t>um.es</a:t>
            </a:r>
            <a:endParaRPr lang="es-ES_tradnl" altLang="es-ES_tradnl" sz="1200" b="1" dirty="0">
              <a:latin typeface="Arial" panose="020B0604020202020204" pitchFamily="34" charset="0"/>
            </a:endParaRPr>
          </a:p>
        </p:txBody>
      </p:sp>
      <p:sp>
        <p:nvSpPr>
          <p:cNvPr id="8205" name="21 CuadroTexto">
            <a:extLst>
              <a:ext uri="{FF2B5EF4-FFF2-40B4-BE49-F238E27FC236}">
                <a16:creationId xmlns="" xmlns:a16="http://schemas.microsoft.com/office/drawing/2014/main" id="{55769B63-AE6F-2BBC-0D33-208F536C0F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1225" y="5846763"/>
            <a:ext cx="10922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200" b="1" dirty="0">
                <a:latin typeface="Arial" panose="020B0604020202020204" pitchFamily="34" charset="0"/>
              </a:rPr>
              <a:t>no @</a:t>
            </a:r>
            <a:r>
              <a:rPr lang="es-ES" altLang="es-ES_tradnl" sz="1200" b="1" dirty="0" err="1">
                <a:latin typeface="Arial" panose="020B0604020202020204" pitchFamily="34" charset="0"/>
              </a:rPr>
              <a:t>um.es</a:t>
            </a:r>
            <a:endParaRPr lang="es-ES_tradnl" altLang="es-ES_tradnl" sz="1200" b="1" dirty="0">
              <a:latin typeface="Arial" panose="020B0604020202020204" pitchFamily="34" charset="0"/>
            </a:endParaRPr>
          </a:p>
        </p:txBody>
      </p:sp>
      <p:cxnSp>
        <p:nvCxnSpPr>
          <p:cNvPr id="16" name="15 Conector recto de flecha">
            <a:extLst>
              <a:ext uri="{FF2B5EF4-FFF2-40B4-BE49-F238E27FC236}">
                <a16:creationId xmlns="" xmlns:a16="http://schemas.microsoft.com/office/drawing/2014/main" id="{B0F2A136-4C9A-A230-EB1F-6EFBBF36E2AB}"/>
              </a:ext>
            </a:extLst>
          </p:cNvPr>
          <p:cNvCxnSpPr>
            <a:cxnSpLocks/>
          </p:cNvCxnSpPr>
          <p:nvPr/>
        </p:nvCxnSpPr>
        <p:spPr>
          <a:xfrm>
            <a:off x="2825499" y="2633663"/>
            <a:ext cx="1041651" cy="1079500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>
            <a:extLst>
              <a:ext uri="{FF2B5EF4-FFF2-40B4-BE49-F238E27FC236}">
                <a16:creationId xmlns="" xmlns:a16="http://schemas.microsoft.com/office/drawing/2014/main" id="{BCD6E382-958F-6768-EBF0-10651F248734}"/>
              </a:ext>
            </a:extLst>
          </p:cNvPr>
          <p:cNvCxnSpPr/>
          <p:nvPr/>
        </p:nvCxnSpPr>
        <p:spPr>
          <a:xfrm>
            <a:off x="2587625" y="2860675"/>
            <a:ext cx="323850" cy="928688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210" name="Picture 22" descr="C:\Users\rosana\AppData\Local\Microsoft\Windows\INetCache\IE\O9Z54HRV\ZOOM[1].jpg">
            <a:extLst>
              <a:ext uri="{FF2B5EF4-FFF2-40B4-BE49-F238E27FC236}">
                <a16:creationId xmlns="" xmlns:a16="http://schemas.microsoft.com/office/drawing/2014/main" id="{B90DB843-C838-BF92-8C57-8648460B6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824288"/>
            <a:ext cx="882650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1" name="phone3">
            <a:extLst>
              <a:ext uri="{FF2B5EF4-FFF2-40B4-BE49-F238E27FC236}">
                <a16:creationId xmlns="" xmlns:a16="http://schemas.microsoft.com/office/drawing/2014/main" id="{A4720CEE-AC8A-B058-424D-965EA6344C50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2466975" y="3906838"/>
            <a:ext cx="695325" cy="55086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200 w 21600"/>
              <a:gd name="T25" fmla="*/ 23516 h 21600"/>
              <a:gd name="T26" fmla="*/ 21400 w 21600"/>
              <a:gd name="T27" fmla="*/ 40485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10692" y="21600"/>
                </a:moveTo>
                <a:lnTo>
                  <a:pt x="21600" y="21600"/>
                </a:lnTo>
                <a:lnTo>
                  <a:pt x="21600" y="10684"/>
                </a:lnTo>
                <a:lnTo>
                  <a:pt x="21600" y="0"/>
                </a:lnTo>
                <a:lnTo>
                  <a:pt x="10190" y="0"/>
                </a:lnTo>
                <a:lnTo>
                  <a:pt x="0" y="0"/>
                </a:lnTo>
                <a:lnTo>
                  <a:pt x="0" y="10916"/>
                </a:lnTo>
                <a:lnTo>
                  <a:pt x="0" y="21600"/>
                </a:lnTo>
                <a:lnTo>
                  <a:pt x="10692" y="21600"/>
                </a:lnTo>
                <a:close/>
              </a:path>
              <a:path w="21600" h="21600" extrusionOk="0">
                <a:moveTo>
                  <a:pt x="3552" y="13565"/>
                </a:moveTo>
                <a:lnTo>
                  <a:pt x="3552" y="14206"/>
                </a:lnTo>
                <a:lnTo>
                  <a:pt x="3409" y="14584"/>
                </a:lnTo>
                <a:lnTo>
                  <a:pt x="3050" y="15021"/>
                </a:lnTo>
                <a:lnTo>
                  <a:pt x="2619" y="15429"/>
                </a:lnTo>
                <a:lnTo>
                  <a:pt x="2296" y="15836"/>
                </a:lnTo>
                <a:lnTo>
                  <a:pt x="2045" y="16244"/>
                </a:lnTo>
                <a:lnTo>
                  <a:pt x="1902" y="16564"/>
                </a:lnTo>
                <a:lnTo>
                  <a:pt x="1794" y="17001"/>
                </a:lnTo>
                <a:lnTo>
                  <a:pt x="1830" y="17466"/>
                </a:lnTo>
                <a:lnTo>
                  <a:pt x="2009" y="17932"/>
                </a:lnTo>
                <a:lnTo>
                  <a:pt x="2260" y="18311"/>
                </a:lnTo>
                <a:lnTo>
                  <a:pt x="2548" y="18718"/>
                </a:lnTo>
                <a:lnTo>
                  <a:pt x="3050" y="19126"/>
                </a:lnTo>
                <a:lnTo>
                  <a:pt x="3552" y="19533"/>
                </a:lnTo>
                <a:lnTo>
                  <a:pt x="4342" y="19737"/>
                </a:lnTo>
                <a:lnTo>
                  <a:pt x="5095" y="19737"/>
                </a:lnTo>
                <a:lnTo>
                  <a:pt x="5849" y="19737"/>
                </a:lnTo>
                <a:lnTo>
                  <a:pt x="6351" y="19533"/>
                </a:lnTo>
                <a:lnTo>
                  <a:pt x="7140" y="19126"/>
                </a:lnTo>
                <a:lnTo>
                  <a:pt x="7535" y="18747"/>
                </a:lnTo>
                <a:lnTo>
                  <a:pt x="7894" y="18311"/>
                </a:lnTo>
                <a:lnTo>
                  <a:pt x="8145" y="17903"/>
                </a:lnTo>
                <a:lnTo>
                  <a:pt x="8324" y="17408"/>
                </a:lnTo>
                <a:lnTo>
                  <a:pt x="8324" y="16942"/>
                </a:lnTo>
                <a:lnTo>
                  <a:pt x="8252" y="16593"/>
                </a:lnTo>
                <a:lnTo>
                  <a:pt x="8145" y="16244"/>
                </a:lnTo>
                <a:lnTo>
                  <a:pt x="7894" y="15836"/>
                </a:lnTo>
                <a:lnTo>
                  <a:pt x="7571" y="15429"/>
                </a:lnTo>
                <a:lnTo>
                  <a:pt x="7140" y="15021"/>
                </a:lnTo>
                <a:lnTo>
                  <a:pt x="6853" y="14613"/>
                </a:lnTo>
                <a:lnTo>
                  <a:pt x="6602" y="14206"/>
                </a:lnTo>
                <a:lnTo>
                  <a:pt x="6602" y="13565"/>
                </a:lnTo>
                <a:lnTo>
                  <a:pt x="6602" y="8035"/>
                </a:lnTo>
                <a:lnTo>
                  <a:pt x="6602" y="7598"/>
                </a:lnTo>
                <a:lnTo>
                  <a:pt x="6853" y="6987"/>
                </a:lnTo>
                <a:lnTo>
                  <a:pt x="7212" y="6579"/>
                </a:lnTo>
                <a:lnTo>
                  <a:pt x="7643" y="6171"/>
                </a:lnTo>
                <a:lnTo>
                  <a:pt x="7894" y="5764"/>
                </a:lnTo>
                <a:lnTo>
                  <a:pt x="8037" y="5531"/>
                </a:lnTo>
                <a:lnTo>
                  <a:pt x="8252" y="5153"/>
                </a:lnTo>
                <a:lnTo>
                  <a:pt x="8360" y="4599"/>
                </a:lnTo>
                <a:lnTo>
                  <a:pt x="8288" y="4134"/>
                </a:lnTo>
                <a:lnTo>
                  <a:pt x="8145" y="3697"/>
                </a:lnTo>
                <a:lnTo>
                  <a:pt x="7894" y="3289"/>
                </a:lnTo>
                <a:lnTo>
                  <a:pt x="7499" y="2853"/>
                </a:lnTo>
                <a:lnTo>
                  <a:pt x="7033" y="2533"/>
                </a:lnTo>
                <a:lnTo>
                  <a:pt x="6387" y="2242"/>
                </a:lnTo>
                <a:lnTo>
                  <a:pt x="5849" y="2067"/>
                </a:lnTo>
                <a:lnTo>
                  <a:pt x="5095" y="1950"/>
                </a:lnTo>
                <a:lnTo>
                  <a:pt x="4234" y="2038"/>
                </a:lnTo>
                <a:lnTo>
                  <a:pt x="3552" y="2271"/>
                </a:lnTo>
                <a:lnTo>
                  <a:pt x="3050" y="2504"/>
                </a:lnTo>
                <a:lnTo>
                  <a:pt x="2548" y="2882"/>
                </a:lnTo>
                <a:lnTo>
                  <a:pt x="2225" y="3231"/>
                </a:lnTo>
                <a:lnTo>
                  <a:pt x="1973" y="3697"/>
                </a:lnTo>
                <a:lnTo>
                  <a:pt x="1794" y="4308"/>
                </a:lnTo>
                <a:lnTo>
                  <a:pt x="1794" y="4745"/>
                </a:lnTo>
                <a:lnTo>
                  <a:pt x="1866" y="5123"/>
                </a:lnTo>
                <a:lnTo>
                  <a:pt x="2045" y="5560"/>
                </a:lnTo>
                <a:lnTo>
                  <a:pt x="2296" y="5851"/>
                </a:lnTo>
                <a:lnTo>
                  <a:pt x="2548" y="6171"/>
                </a:lnTo>
                <a:lnTo>
                  <a:pt x="3014" y="6608"/>
                </a:lnTo>
                <a:lnTo>
                  <a:pt x="3301" y="6987"/>
                </a:lnTo>
                <a:lnTo>
                  <a:pt x="3552" y="7598"/>
                </a:lnTo>
                <a:lnTo>
                  <a:pt x="3552" y="8035"/>
                </a:lnTo>
                <a:lnTo>
                  <a:pt x="3552" y="13565"/>
                </a:lnTo>
                <a:close/>
              </a:path>
              <a:path w="21600" h="21600" extrusionOk="0">
                <a:moveTo>
                  <a:pt x="10154" y="1863"/>
                </a:moveTo>
                <a:lnTo>
                  <a:pt x="19088" y="1863"/>
                </a:lnTo>
                <a:lnTo>
                  <a:pt x="19088" y="8238"/>
                </a:lnTo>
                <a:lnTo>
                  <a:pt x="10154" y="8238"/>
                </a:lnTo>
                <a:lnTo>
                  <a:pt x="10154" y="1863"/>
                </a:lnTo>
                <a:moveTo>
                  <a:pt x="10441" y="10101"/>
                </a:moveTo>
                <a:lnTo>
                  <a:pt x="10441" y="9461"/>
                </a:lnTo>
                <a:lnTo>
                  <a:pt x="18837" y="9461"/>
                </a:lnTo>
                <a:lnTo>
                  <a:pt x="18837" y="10101"/>
                </a:lnTo>
                <a:lnTo>
                  <a:pt x="10441" y="10101"/>
                </a:lnTo>
                <a:moveTo>
                  <a:pt x="11374" y="11004"/>
                </a:moveTo>
                <a:lnTo>
                  <a:pt x="12630" y="11004"/>
                </a:lnTo>
                <a:lnTo>
                  <a:pt x="12630" y="12226"/>
                </a:lnTo>
                <a:lnTo>
                  <a:pt x="11374" y="12226"/>
                </a:lnTo>
                <a:lnTo>
                  <a:pt x="11374" y="11004"/>
                </a:lnTo>
                <a:moveTo>
                  <a:pt x="13993" y="11004"/>
                </a:moveTo>
                <a:lnTo>
                  <a:pt x="15249" y="11004"/>
                </a:lnTo>
                <a:lnTo>
                  <a:pt x="15249" y="12226"/>
                </a:lnTo>
                <a:lnTo>
                  <a:pt x="13993" y="12226"/>
                </a:lnTo>
                <a:lnTo>
                  <a:pt x="13993" y="11004"/>
                </a:lnTo>
                <a:moveTo>
                  <a:pt x="16649" y="11004"/>
                </a:moveTo>
                <a:lnTo>
                  <a:pt x="17904" y="11004"/>
                </a:lnTo>
                <a:lnTo>
                  <a:pt x="17904" y="12226"/>
                </a:lnTo>
                <a:lnTo>
                  <a:pt x="16649" y="12226"/>
                </a:lnTo>
                <a:lnTo>
                  <a:pt x="16649" y="11004"/>
                </a:lnTo>
                <a:moveTo>
                  <a:pt x="11374" y="12954"/>
                </a:moveTo>
                <a:lnTo>
                  <a:pt x="12630" y="12954"/>
                </a:lnTo>
                <a:lnTo>
                  <a:pt x="12630" y="14177"/>
                </a:lnTo>
                <a:lnTo>
                  <a:pt x="11374" y="14177"/>
                </a:lnTo>
                <a:lnTo>
                  <a:pt x="11374" y="12954"/>
                </a:lnTo>
                <a:moveTo>
                  <a:pt x="13993" y="12954"/>
                </a:moveTo>
                <a:lnTo>
                  <a:pt x="15249" y="12954"/>
                </a:lnTo>
                <a:lnTo>
                  <a:pt x="15249" y="14177"/>
                </a:lnTo>
                <a:lnTo>
                  <a:pt x="13993" y="14177"/>
                </a:lnTo>
                <a:lnTo>
                  <a:pt x="13993" y="12954"/>
                </a:lnTo>
                <a:moveTo>
                  <a:pt x="16649" y="12954"/>
                </a:moveTo>
                <a:lnTo>
                  <a:pt x="17904" y="12954"/>
                </a:lnTo>
                <a:lnTo>
                  <a:pt x="17904" y="14177"/>
                </a:lnTo>
                <a:lnTo>
                  <a:pt x="16649" y="14177"/>
                </a:lnTo>
                <a:lnTo>
                  <a:pt x="16649" y="12954"/>
                </a:lnTo>
                <a:moveTo>
                  <a:pt x="11374" y="14905"/>
                </a:moveTo>
                <a:lnTo>
                  <a:pt x="12630" y="14905"/>
                </a:lnTo>
                <a:lnTo>
                  <a:pt x="12630" y="16127"/>
                </a:lnTo>
                <a:lnTo>
                  <a:pt x="11374" y="16127"/>
                </a:lnTo>
                <a:lnTo>
                  <a:pt x="11374" y="14905"/>
                </a:lnTo>
                <a:moveTo>
                  <a:pt x="13993" y="14905"/>
                </a:moveTo>
                <a:lnTo>
                  <a:pt x="15249" y="14905"/>
                </a:lnTo>
                <a:lnTo>
                  <a:pt x="15249" y="16127"/>
                </a:lnTo>
                <a:lnTo>
                  <a:pt x="13993" y="16127"/>
                </a:lnTo>
                <a:lnTo>
                  <a:pt x="13993" y="14905"/>
                </a:lnTo>
                <a:moveTo>
                  <a:pt x="16649" y="14905"/>
                </a:moveTo>
                <a:lnTo>
                  <a:pt x="17904" y="14905"/>
                </a:lnTo>
                <a:lnTo>
                  <a:pt x="17904" y="16127"/>
                </a:lnTo>
                <a:lnTo>
                  <a:pt x="16649" y="16127"/>
                </a:lnTo>
                <a:lnTo>
                  <a:pt x="16649" y="14905"/>
                </a:lnTo>
                <a:moveTo>
                  <a:pt x="11374" y="16855"/>
                </a:moveTo>
                <a:lnTo>
                  <a:pt x="12630" y="16855"/>
                </a:lnTo>
                <a:lnTo>
                  <a:pt x="12630" y="18078"/>
                </a:lnTo>
                <a:lnTo>
                  <a:pt x="11374" y="18078"/>
                </a:lnTo>
                <a:lnTo>
                  <a:pt x="11374" y="16855"/>
                </a:lnTo>
                <a:moveTo>
                  <a:pt x="13993" y="16855"/>
                </a:moveTo>
                <a:lnTo>
                  <a:pt x="15249" y="16855"/>
                </a:lnTo>
                <a:lnTo>
                  <a:pt x="15249" y="18078"/>
                </a:lnTo>
                <a:lnTo>
                  <a:pt x="13993" y="18078"/>
                </a:lnTo>
                <a:lnTo>
                  <a:pt x="13993" y="16855"/>
                </a:lnTo>
                <a:moveTo>
                  <a:pt x="16649" y="16855"/>
                </a:moveTo>
                <a:lnTo>
                  <a:pt x="17904" y="16855"/>
                </a:lnTo>
                <a:lnTo>
                  <a:pt x="17904" y="18078"/>
                </a:lnTo>
                <a:lnTo>
                  <a:pt x="16649" y="18078"/>
                </a:lnTo>
                <a:lnTo>
                  <a:pt x="16649" y="16855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pic>
        <p:nvPicPr>
          <p:cNvPr id="8212" name="Picture 14" descr="C:\Users\rosana\AppData\Local\Microsoft\Windows\INetCache\IE\9ZYNNJ0M\mail-634902_640[1].png">
            <a:extLst>
              <a:ext uri="{FF2B5EF4-FFF2-40B4-BE49-F238E27FC236}">
                <a16:creationId xmlns="" xmlns:a16="http://schemas.microsoft.com/office/drawing/2014/main" id="{99FEC302-1033-2B99-5591-69F5FF8089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638" y="3981450"/>
            <a:ext cx="506412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3" name="Picture 8">
            <a:extLst>
              <a:ext uri="{FF2B5EF4-FFF2-40B4-BE49-F238E27FC236}">
                <a16:creationId xmlns="" xmlns:a16="http://schemas.microsoft.com/office/drawing/2014/main" id="{CE6DA6DE-5E0A-E72B-B29D-7AB31F69F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9" y="3713163"/>
            <a:ext cx="140811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5" name="44 Conector recto de flecha">
            <a:extLst>
              <a:ext uri="{FF2B5EF4-FFF2-40B4-BE49-F238E27FC236}">
                <a16:creationId xmlns="" xmlns:a16="http://schemas.microsoft.com/office/drawing/2014/main" id="{B241D63B-9CDD-403D-682B-DB065FC7633C}"/>
              </a:ext>
            </a:extLst>
          </p:cNvPr>
          <p:cNvCxnSpPr/>
          <p:nvPr/>
        </p:nvCxnSpPr>
        <p:spPr>
          <a:xfrm flipV="1">
            <a:off x="2587625" y="4610100"/>
            <a:ext cx="195263" cy="847725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91 Conector recto de flecha">
            <a:extLst>
              <a:ext uri="{FF2B5EF4-FFF2-40B4-BE49-F238E27FC236}">
                <a16:creationId xmlns="" xmlns:a16="http://schemas.microsoft.com/office/drawing/2014/main" id="{97498277-391D-9455-4B08-D1D03094185B}"/>
              </a:ext>
            </a:extLst>
          </p:cNvPr>
          <p:cNvCxnSpPr/>
          <p:nvPr/>
        </p:nvCxnSpPr>
        <p:spPr>
          <a:xfrm flipV="1">
            <a:off x="2722563" y="4610100"/>
            <a:ext cx="1071562" cy="1000125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>
            <a:extLst>
              <a:ext uri="{FF2B5EF4-FFF2-40B4-BE49-F238E27FC236}">
                <a16:creationId xmlns="" xmlns:a16="http://schemas.microsoft.com/office/drawing/2014/main" id="{85F4108E-2EB9-27E4-8340-34CA7C90A7D2}"/>
              </a:ext>
            </a:extLst>
          </p:cNvPr>
          <p:cNvCxnSpPr/>
          <p:nvPr/>
        </p:nvCxnSpPr>
        <p:spPr>
          <a:xfrm>
            <a:off x="4572000" y="1484313"/>
            <a:ext cx="71438" cy="4978400"/>
          </a:xfrm>
          <a:prstGeom prst="line">
            <a:avLst/>
          </a:prstGeom>
          <a:ln w="57150">
            <a:solidFill>
              <a:srgbClr val="FFFF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20" name="32791 CuadroTexto">
            <a:extLst>
              <a:ext uri="{FF2B5EF4-FFF2-40B4-BE49-F238E27FC236}">
                <a16:creationId xmlns="" xmlns:a16="http://schemas.microsoft.com/office/drawing/2014/main" id="{3F8EE90D-0726-C1A1-0B47-F49BA90DA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8785" y="2060772"/>
            <a:ext cx="14081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_tradnl" sz="1000" b="1" dirty="0">
                <a:latin typeface="Arial" panose="020B0604020202020204" pitchFamily="34" charset="0"/>
              </a:rPr>
              <a:t>Cola genérica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_tradnl" sz="1000" b="1" dirty="0">
                <a:latin typeface="Arial" panose="020B0604020202020204" pitchFamily="34" charset="0"/>
              </a:rPr>
              <a:t>Atención presencial y/o telefónica</a:t>
            </a:r>
          </a:p>
        </p:txBody>
      </p:sp>
      <p:pic>
        <p:nvPicPr>
          <p:cNvPr id="8222" name="Picture 24">
            <a:extLst>
              <a:ext uri="{FF2B5EF4-FFF2-40B4-BE49-F238E27FC236}">
                <a16:creationId xmlns="" xmlns:a16="http://schemas.microsoft.com/office/drawing/2014/main" id="{B9FFE189-226C-C4C7-74FE-DC4D2EE00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723514"/>
            <a:ext cx="3125714" cy="1088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30" name="32815 CuadroTexto">
            <a:extLst>
              <a:ext uri="{FF2B5EF4-FFF2-40B4-BE49-F238E27FC236}">
                <a16:creationId xmlns="" xmlns:a16="http://schemas.microsoft.com/office/drawing/2014/main" id="{D3BF6F1F-8FEF-F6C6-0371-9522538BC7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638" y="1465263"/>
            <a:ext cx="1162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b="1" dirty="0">
                <a:latin typeface="Arial" panose="020B0604020202020204" pitchFamily="34" charset="0"/>
              </a:rPr>
              <a:t>Usuario</a:t>
            </a:r>
            <a:endParaRPr lang="es-ES_tradnl" altLang="es-ES_tradnl" sz="1800" b="1" dirty="0">
              <a:latin typeface="Arial" panose="020B0604020202020204" pitchFamily="34" charset="0"/>
            </a:endParaRPr>
          </a:p>
        </p:txBody>
      </p:sp>
      <p:sp>
        <p:nvSpPr>
          <p:cNvPr id="8231" name="159 CuadroTexto">
            <a:extLst>
              <a:ext uri="{FF2B5EF4-FFF2-40B4-BE49-F238E27FC236}">
                <a16:creationId xmlns="" xmlns:a16="http://schemas.microsoft.com/office/drawing/2014/main" id="{8C227C94-876F-947D-7475-ED819191DF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8996" y="1484313"/>
            <a:ext cx="2857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ES_tradnl" sz="1800" b="1" dirty="0">
                <a:latin typeface="Arial" panose="020B0604020202020204" pitchFamily="34" charset="0"/>
              </a:rPr>
              <a:t>Unidad administrativa</a:t>
            </a:r>
          </a:p>
        </p:txBody>
      </p:sp>
      <p:sp>
        <p:nvSpPr>
          <p:cNvPr id="8232" name="Text Box 2">
            <a:extLst>
              <a:ext uri="{FF2B5EF4-FFF2-40B4-BE49-F238E27FC236}">
                <a16:creationId xmlns="" xmlns:a16="http://schemas.microsoft.com/office/drawing/2014/main" id="{BB542C69-1E4C-9B5D-F653-7C4D09CCE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pic>
        <p:nvPicPr>
          <p:cNvPr id="8233" name="Picture 29">
            <a:extLst>
              <a:ext uri="{FF2B5EF4-FFF2-40B4-BE49-F238E27FC236}">
                <a16:creationId xmlns="" xmlns:a16="http://schemas.microsoft.com/office/drawing/2014/main" id="{76381372-9CBF-DD15-E145-48D0D222D2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429" y="1802786"/>
            <a:ext cx="1011237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34" name="Picture 5">
            <a:extLst>
              <a:ext uri="{FF2B5EF4-FFF2-40B4-BE49-F238E27FC236}">
                <a16:creationId xmlns="" xmlns:a16="http://schemas.microsoft.com/office/drawing/2014/main" id="{DDD1D601-B1E3-51CD-C462-9A71C1F3E7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92" y="4319588"/>
            <a:ext cx="966787" cy="392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235" name="AutoShape 44" descr="Nuevo ingreso: Acceso a 1º EE.EE. - COM Almendralejo">
            <a:extLst>
              <a:ext uri="{FF2B5EF4-FFF2-40B4-BE49-F238E27FC236}">
                <a16:creationId xmlns="" xmlns:a16="http://schemas.microsoft.com/office/drawing/2014/main" id="{B7EC5441-322F-4FBB-C9C2-75EC00CAB41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ES_tradnl" sz="1800">
              <a:latin typeface="Arial" panose="020B0604020202020204" pitchFamily="34" charset="0"/>
            </a:endParaRP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="" xmlns:a16="http://schemas.microsoft.com/office/drawing/2014/main" id="{732F9083-8EE7-DC9F-A71D-23D35FCAC110}"/>
              </a:ext>
            </a:extLst>
          </p:cNvPr>
          <p:cNvCxnSpPr>
            <a:cxnSpLocks/>
          </p:cNvCxnSpPr>
          <p:nvPr/>
        </p:nvCxnSpPr>
        <p:spPr>
          <a:xfrm flipV="1">
            <a:off x="1109663" y="2571750"/>
            <a:ext cx="1025525" cy="107327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="" xmlns:a16="http://schemas.microsoft.com/office/drawing/2014/main" id="{12556E57-5000-D110-F04D-7EA508BDAF10}"/>
              </a:ext>
            </a:extLst>
          </p:cNvPr>
          <p:cNvCxnSpPr>
            <a:cxnSpLocks/>
          </p:cNvCxnSpPr>
          <p:nvPr/>
        </p:nvCxnSpPr>
        <p:spPr>
          <a:xfrm flipV="1">
            <a:off x="2042442" y="2860675"/>
            <a:ext cx="242157" cy="101447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="" xmlns:a16="http://schemas.microsoft.com/office/drawing/2014/main" id="{315FC134-7C8F-4483-56CD-7368666DFA4D}"/>
              </a:ext>
            </a:extLst>
          </p:cNvPr>
          <p:cNvCxnSpPr>
            <a:cxnSpLocks/>
          </p:cNvCxnSpPr>
          <p:nvPr/>
        </p:nvCxnSpPr>
        <p:spPr>
          <a:xfrm flipH="1" flipV="1">
            <a:off x="2036463" y="4548188"/>
            <a:ext cx="124306" cy="103199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>
            <a:extLst>
              <a:ext uri="{FF2B5EF4-FFF2-40B4-BE49-F238E27FC236}">
                <a16:creationId xmlns="" xmlns:a16="http://schemas.microsoft.com/office/drawing/2014/main" id="{039A0227-B261-CAF8-9E83-81F9D0EE0DAF}"/>
              </a:ext>
            </a:extLst>
          </p:cNvPr>
          <p:cNvCxnSpPr>
            <a:cxnSpLocks/>
          </p:cNvCxnSpPr>
          <p:nvPr/>
        </p:nvCxnSpPr>
        <p:spPr>
          <a:xfrm flipV="1">
            <a:off x="4762312" y="2649776"/>
            <a:ext cx="1400465" cy="1503278"/>
          </a:xfrm>
          <a:prstGeom prst="straightConnector1">
            <a:avLst/>
          </a:prstGeom>
          <a:ln w="28575">
            <a:solidFill>
              <a:srgbClr val="00B050"/>
            </a:solidFill>
            <a:prstDash val="solid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>
            <a:extLst>
              <a:ext uri="{FF2B5EF4-FFF2-40B4-BE49-F238E27FC236}">
                <a16:creationId xmlns="" xmlns:a16="http://schemas.microsoft.com/office/drawing/2014/main" id="{047FA7F6-5ACE-B295-5C27-726ADA4FD3A4}"/>
              </a:ext>
            </a:extLst>
          </p:cNvPr>
          <p:cNvCxnSpPr>
            <a:cxnSpLocks/>
          </p:cNvCxnSpPr>
          <p:nvPr/>
        </p:nvCxnSpPr>
        <p:spPr>
          <a:xfrm flipH="1">
            <a:off x="6876255" y="2645748"/>
            <a:ext cx="1" cy="100647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>
            <a:extLst>
              <a:ext uri="{FF2B5EF4-FFF2-40B4-BE49-F238E27FC236}">
                <a16:creationId xmlns="" xmlns:a16="http://schemas.microsoft.com/office/drawing/2014/main" id="{5329D490-C0B6-96BB-6356-195B9FE03AEA}"/>
              </a:ext>
            </a:extLst>
          </p:cNvPr>
          <p:cNvCxnSpPr>
            <a:cxnSpLocks/>
          </p:cNvCxnSpPr>
          <p:nvPr/>
        </p:nvCxnSpPr>
        <p:spPr>
          <a:xfrm>
            <a:off x="6479720" y="4867337"/>
            <a:ext cx="0" cy="50165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de flecha 47">
            <a:extLst>
              <a:ext uri="{FF2B5EF4-FFF2-40B4-BE49-F238E27FC236}">
                <a16:creationId xmlns="" xmlns:a16="http://schemas.microsoft.com/office/drawing/2014/main" id="{37F9A92F-A656-CB41-4596-DFF5FB00097C}"/>
              </a:ext>
            </a:extLst>
          </p:cNvPr>
          <p:cNvCxnSpPr>
            <a:cxnSpLocks/>
          </p:cNvCxnSpPr>
          <p:nvPr/>
        </p:nvCxnSpPr>
        <p:spPr>
          <a:xfrm>
            <a:off x="7380312" y="4867337"/>
            <a:ext cx="0" cy="50165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de flecha 54">
            <a:extLst>
              <a:ext uri="{FF2B5EF4-FFF2-40B4-BE49-F238E27FC236}">
                <a16:creationId xmlns="" xmlns:a16="http://schemas.microsoft.com/office/drawing/2014/main" id="{D4D4BB3B-C2CF-6448-C35C-C2B7B9719BB2}"/>
              </a:ext>
            </a:extLst>
          </p:cNvPr>
          <p:cNvCxnSpPr>
            <a:cxnSpLocks/>
          </p:cNvCxnSpPr>
          <p:nvPr/>
        </p:nvCxnSpPr>
        <p:spPr>
          <a:xfrm flipV="1">
            <a:off x="1412762" y="4153054"/>
            <a:ext cx="385876" cy="72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FB7FE2B8-FF51-ADCA-5691-C9D5492EC43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199507" y="5429920"/>
            <a:ext cx="799210" cy="656555"/>
          </a:xfrm>
          <a:prstGeom prst="rect">
            <a:avLst/>
          </a:prstGeom>
        </p:spPr>
      </p:pic>
      <p:cxnSp>
        <p:nvCxnSpPr>
          <p:cNvPr id="13" name="Conector recto de flecha 12">
            <a:extLst>
              <a:ext uri="{FF2B5EF4-FFF2-40B4-BE49-F238E27FC236}">
                <a16:creationId xmlns="" xmlns:a16="http://schemas.microsoft.com/office/drawing/2014/main" id="{89513008-F0A6-A521-80F2-C24C3DA7C265}"/>
              </a:ext>
            </a:extLst>
          </p:cNvPr>
          <p:cNvCxnSpPr>
            <a:cxnSpLocks/>
          </p:cNvCxnSpPr>
          <p:nvPr/>
        </p:nvCxnSpPr>
        <p:spPr>
          <a:xfrm>
            <a:off x="5652120" y="4869160"/>
            <a:ext cx="0" cy="50165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="" xmlns:a16="http://schemas.microsoft.com/office/drawing/2014/main" id="{80AEC8E9-2390-EDBA-0A60-A73761CEEA12}"/>
              </a:ext>
            </a:extLst>
          </p:cNvPr>
          <p:cNvCxnSpPr>
            <a:cxnSpLocks/>
          </p:cNvCxnSpPr>
          <p:nvPr/>
        </p:nvCxnSpPr>
        <p:spPr>
          <a:xfrm>
            <a:off x="8316416" y="4869160"/>
            <a:ext cx="0" cy="50165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="" xmlns:a16="http://schemas.microsoft.com/office/drawing/2014/main" id="{1F13CFB6-4A41-6455-97E7-011D1E187D54}"/>
              </a:ext>
            </a:extLst>
          </p:cNvPr>
          <p:cNvCxnSpPr>
            <a:cxnSpLocks/>
          </p:cNvCxnSpPr>
          <p:nvPr/>
        </p:nvCxnSpPr>
        <p:spPr>
          <a:xfrm>
            <a:off x="4762312" y="4293096"/>
            <a:ext cx="601776" cy="0"/>
          </a:xfrm>
          <a:prstGeom prst="straightConnector1">
            <a:avLst/>
          </a:prstGeom>
          <a:ln w="28575">
            <a:solidFill>
              <a:srgbClr val="00B050"/>
            </a:solidFill>
            <a:prstDash val="solid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4" grpId="0"/>
      <p:bldP spid="8205" grpId="0"/>
      <p:bldP spid="8211" grpId="0" animBg="1"/>
      <p:bldP spid="82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2">
            <a:extLst>
              <a:ext uri="{FF2B5EF4-FFF2-40B4-BE49-F238E27FC236}">
                <a16:creationId xmlns="" xmlns:a16="http://schemas.microsoft.com/office/drawing/2014/main" id="{8336BE7D-EBC5-2361-4B48-922FC8D82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2238375"/>
            <a:ext cx="912813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27">
            <a:extLst>
              <a:ext uri="{FF2B5EF4-FFF2-40B4-BE49-F238E27FC236}">
                <a16:creationId xmlns="" xmlns:a16="http://schemas.microsoft.com/office/drawing/2014/main" id="{9305A1E6-529B-B7D7-6DF9-A6E286209D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638" y="2224088"/>
            <a:ext cx="1012825" cy="101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28">
            <a:extLst>
              <a:ext uri="{FF2B5EF4-FFF2-40B4-BE49-F238E27FC236}">
                <a16:creationId xmlns="" xmlns:a16="http://schemas.microsoft.com/office/drawing/2014/main" id="{4CC53EF9-8153-BA3B-0759-E7309C8222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13" y="2343150"/>
            <a:ext cx="874712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3" descr="logoaticaCL">
            <a:extLst>
              <a:ext uri="{FF2B5EF4-FFF2-40B4-BE49-F238E27FC236}">
                <a16:creationId xmlns="" xmlns:a16="http://schemas.microsoft.com/office/drawing/2014/main" id="{28A9CED6-FA62-4547-02CD-6FF55D9E0E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ítulo 1">
            <a:extLst>
              <a:ext uri="{FF2B5EF4-FFF2-40B4-BE49-F238E27FC236}">
                <a16:creationId xmlns="" xmlns:a16="http://schemas.microsoft.com/office/drawing/2014/main" id="{AE4FAECD-C354-F39A-59D6-5D6150634FDE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9223" name="AutoShape 7">
            <a:extLst>
              <a:ext uri="{FF2B5EF4-FFF2-40B4-BE49-F238E27FC236}">
                <a16:creationId xmlns="" xmlns:a16="http://schemas.microsoft.com/office/drawing/2014/main" id="{A9909611-AB58-B677-35CE-D3F9D966D3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650" y="1593850"/>
            <a:ext cx="8686800" cy="731838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pic>
        <p:nvPicPr>
          <p:cNvPr id="9225" name="Picture 10" descr="C:\Program Files\Microsoft Office\MEDIA\CAGCAT10\j0240719.wmf">
            <a:extLst>
              <a:ext uri="{FF2B5EF4-FFF2-40B4-BE49-F238E27FC236}">
                <a16:creationId xmlns="" xmlns:a16="http://schemas.microsoft.com/office/drawing/2014/main" id="{4427DD06-EB37-2669-DDC4-4C406F75C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713" y="2325688"/>
            <a:ext cx="455612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1 CuadroTexto">
            <a:extLst>
              <a:ext uri="{FF2B5EF4-FFF2-40B4-BE49-F238E27FC236}">
                <a16:creationId xmlns="" xmlns:a16="http://schemas.microsoft.com/office/drawing/2014/main" id="{EBB92CEE-EBCE-023B-4E72-0658F70C95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2763" y="1870075"/>
            <a:ext cx="9032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200" b="1">
                <a:latin typeface="Arial" panose="020B0604020202020204" pitchFamily="34" charset="0"/>
              </a:rPr>
              <a:t>@um.es</a:t>
            </a:r>
            <a:endParaRPr lang="es-ES_tradnl" altLang="es-ES_tradnl" sz="1200" b="1">
              <a:latin typeface="Arial" panose="020B0604020202020204" pitchFamily="34" charset="0"/>
            </a:endParaRPr>
          </a:p>
        </p:txBody>
      </p:sp>
      <p:pic>
        <p:nvPicPr>
          <p:cNvPr id="9227" name="Picture 24">
            <a:extLst>
              <a:ext uri="{FF2B5EF4-FFF2-40B4-BE49-F238E27FC236}">
                <a16:creationId xmlns="" xmlns:a16="http://schemas.microsoft.com/office/drawing/2014/main" id="{C2922FBF-185E-B8BE-77BA-0B298C9BE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0042"/>
          <a:stretch>
            <a:fillRect/>
          </a:stretch>
        </p:blipFill>
        <p:spPr bwMode="auto">
          <a:xfrm>
            <a:off x="5053013" y="4084638"/>
            <a:ext cx="3959225" cy="197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32815 CuadroTexto">
            <a:extLst>
              <a:ext uri="{FF2B5EF4-FFF2-40B4-BE49-F238E27FC236}">
                <a16:creationId xmlns="" xmlns:a16="http://schemas.microsoft.com/office/drawing/2014/main" id="{0B960286-A7F2-4B23-ABA9-D16F86C535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1557338"/>
            <a:ext cx="1162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b="1">
                <a:latin typeface="Arial" panose="020B0604020202020204" pitchFamily="34" charset="0"/>
              </a:rPr>
              <a:t>Usuario</a:t>
            </a:r>
            <a:endParaRPr lang="es-ES_tradnl" altLang="es-ES_tradnl" sz="1800" b="1">
              <a:latin typeface="Arial" panose="020B0604020202020204" pitchFamily="34" charset="0"/>
            </a:endParaRPr>
          </a:p>
        </p:txBody>
      </p:sp>
      <p:sp>
        <p:nvSpPr>
          <p:cNvPr id="9229" name="159 CuadroTexto">
            <a:extLst>
              <a:ext uri="{FF2B5EF4-FFF2-40B4-BE49-F238E27FC236}">
                <a16:creationId xmlns="" xmlns:a16="http://schemas.microsoft.com/office/drawing/2014/main" id="{B4CF718A-2D31-82CB-F8F4-A3A9B2E4D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9413" y="1632891"/>
            <a:ext cx="3276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_tradnl" sz="1800" b="1" dirty="0">
                <a:latin typeface="Arial" panose="020B0604020202020204" pitchFamily="34" charset="0"/>
              </a:rPr>
              <a:t>Unidad administrativa </a:t>
            </a:r>
            <a:r>
              <a:rPr lang="es-ES" altLang="es-ES_tradnl" sz="1800" b="1" dirty="0" err="1">
                <a:latin typeface="Arial" panose="020B0604020202020204" pitchFamily="34" charset="0"/>
              </a:rPr>
              <a:t>UMU</a:t>
            </a:r>
            <a:endParaRPr lang="es-ES_tradnl" altLang="es-ES_tradnl" sz="1800" b="1" dirty="0">
              <a:latin typeface="Arial" panose="020B0604020202020204" pitchFamily="34" charset="0"/>
            </a:endParaRPr>
          </a:p>
        </p:txBody>
      </p:sp>
      <p:sp>
        <p:nvSpPr>
          <p:cNvPr id="9230" name="Text Box 2">
            <a:extLst>
              <a:ext uri="{FF2B5EF4-FFF2-40B4-BE49-F238E27FC236}">
                <a16:creationId xmlns="" xmlns:a16="http://schemas.microsoft.com/office/drawing/2014/main" id="{192F4BFB-8715-5AB3-6478-24848F05D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cxnSp>
        <p:nvCxnSpPr>
          <p:cNvPr id="3" name="2 Conector recto de flecha">
            <a:extLst>
              <a:ext uri="{FF2B5EF4-FFF2-40B4-BE49-F238E27FC236}">
                <a16:creationId xmlns="" xmlns:a16="http://schemas.microsoft.com/office/drawing/2014/main" id="{AB1A7AA0-27CB-FCA6-C147-18DDAB78D6B5}"/>
              </a:ext>
            </a:extLst>
          </p:cNvPr>
          <p:cNvCxnSpPr/>
          <p:nvPr/>
        </p:nvCxnSpPr>
        <p:spPr>
          <a:xfrm>
            <a:off x="2195513" y="3217863"/>
            <a:ext cx="17462" cy="801687"/>
          </a:xfrm>
          <a:prstGeom prst="straightConnector1">
            <a:avLst/>
          </a:prstGeom>
          <a:ln w="38100">
            <a:solidFill>
              <a:srgbClr val="0099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232" name="Picture 3">
            <a:extLst>
              <a:ext uri="{FF2B5EF4-FFF2-40B4-BE49-F238E27FC236}">
                <a16:creationId xmlns="" xmlns:a16="http://schemas.microsoft.com/office/drawing/2014/main" id="{ECA81F66-3CC2-E5B7-EFA8-FBC366D10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963" y="3706813"/>
            <a:ext cx="1131887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4" name="Picture 2">
            <a:extLst>
              <a:ext uri="{FF2B5EF4-FFF2-40B4-BE49-F238E27FC236}">
                <a16:creationId xmlns="" xmlns:a16="http://schemas.microsoft.com/office/drawing/2014/main" id="{F443ED34-D1D2-3B95-D3C5-B882196F4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3878263"/>
            <a:ext cx="1746250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9" name="58 Conector recto de flecha">
            <a:extLst>
              <a:ext uri="{FF2B5EF4-FFF2-40B4-BE49-F238E27FC236}">
                <a16:creationId xmlns="" xmlns:a16="http://schemas.microsoft.com/office/drawing/2014/main" id="{61CA19E3-8586-69BF-B5D8-4EB1C73A34D8}"/>
              </a:ext>
            </a:extLst>
          </p:cNvPr>
          <p:cNvCxnSpPr/>
          <p:nvPr/>
        </p:nvCxnSpPr>
        <p:spPr>
          <a:xfrm>
            <a:off x="7019925" y="3163888"/>
            <a:ext cx="19050" cy="80010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59 Conector recto">
            <a:extLst>
              <a:ext uri="{FF2B5EF4-FFF2-40B4-BE49-F238E27FC236}">
                <a16:creationId xmlns="" xmlns:a16="http://schemas.microsoft.com/office/drawing/2014/main" id="{E7AC0F2D-E1E4-E0BD-5BDB-6D45C35DAD1C}"/>
              </a:ext>
            </a:extLst>
          </p:cNvPr>
          <p:cNvCxnSpPr/>
          <p:nvPr/>
        </p:nvCxnSpPr>
        <p:spPr>
          <a:xfrm>
            <a:off x="4500563" y="1484313"/>
            <a:ext cx="71437" cy="4978400"/>
          </a:xfrm>
          <a:prstGeom prst="line">
            <a:avLst/>
          </a:prstGeom>
          <a:ln w="57150">
            <a:solidFill>
              <a:srgbClr val="FFFF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6BA74073-4F82-08CF-BA8E-82BD97C32A2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5010" y="4549775"/>
            <a:ext cx="3658934" cy="182552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B6601123-4D13-59EA-92D6-10BDC24C95D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54283" y="5904061"/>
            <a:ext cx="1705774" cy="6696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238" name="Picture 46" descr="https://beauteserene.com/wp-content/uploads/2019/09/NUEVO-BEAUT%C3%89-SERENE-300x108.png">
            <a:extLst>
              <a:ext uri="{FF2B5EF4-FFF2-40B4-BE49-F238E27FC236}">
                <a16:creationId xmlns="" xmlns:a16="http://schemas.microsoft.com/office/drawing/2014/main" id="{3A824D8B-4F2F-4B10-0649-409BB4CE33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605" y="5865777"/>
            <a:ext cx="737306" cy="265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>
            <a:extLst>
              <a:ext uri="{FF2B5EF4-FFF2-40B4-BE49-F238E27FC236}">
                <a16:creationId xmlns="" xmlns:a16="http://schemas.microsoft.com/office/drawing/2014/main" id="{627E7741-8CA7-44F7-D06E-DBDB74A36C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278" y="342026"/>
            <a:ext cx="66246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JIRA vs DUMBO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Nuevas herramientas </a:t>
            </a:r>
            <a:r>
              <a:rPr lang="es-ES" altLang="es-ES_tradnl" sz="1800" dirty="0" err="1">
                <a:solidFill>
                  <a:schemeClr val="bg1"/>
                </a:solidFill>
                <a:latin typeface="Arial" panose="020B0604020202020204" pitchFamily="34" charset="0"/>
              </a:rPr>
              <a:t>usuario@um.es</a:t>
            </a: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/gestor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cxnSp>
        <p:nvCxnSpPr>
          <p:cNvPr id="5" name="2 Conector recto de flecha">
            <a:extLst>
              <a:ext uri="{FF2B5EF4-FFF2-40B4-BE49-F238E27FC236}">
                <a16:creationId xmlns="" xmlns:a16="http://schemas.microsoft.com/office/drawing/2014/main" id="{125B2776-D155-82E3-97CB-174E3FB48EB9}"/>
              </a:ext>
            </a:extLst>
          </p:cNvPr>
          <p:cNvCxnSpPr>
            <a:cxnSpLocks/>
          </p:cNvCxnSpPr>
          <p:nvPr/>
        </p:nvCxnSpPr>
        <p:spPr>
          <a:xfrm>
            <a:off x="4105277" y="5316537"/>
            <a:ext cx="921102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ítulo 1">
            <a:extLst>
              <a:ext uri="{FF2B5EF4-FFF2-40B4-BE49-F238E27FC236}">
                <a16:creationId xmlns="" xmlns:a16="http://schemas.microsoft.com/office/drawing/2014/main" id="{C46F7C26-30D1-D070-B1BD-4C06BAF22448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3076" name="AutoShape 7">
            <a:extLst>
              <a:ext uri="{FF2B5EF4-FFF2-40B4-BE49-F238E27FC236}">
                <a16:creationId xmlns="" xmlns:a16="http://schemas.microsoft.com/office/drawing/2014/main" id="{ACFEE484-6EBB-C501-0746-6F2140342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3077" name="Text Box 9">
            <a:extLst>
              <a:ext uri="{FF2B5EF4-FFF2-40B4-BE49-F238E27FC236}">
                <a16:creationId xmlns="" xmlns:a16="http://schemas.microsoft.com/office/drawing/2014/main" id="{AAA0E320-B5CB-8F7E-7164-50AEB58E1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12" y="1394154"/>
            <a:ext cx="7834313" cy="358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9pPr>
          </a:lstStyle>
          <a:p>
            <a:pPr algn="just">
              <a:lnSpc>
                <a:spcPct val="150000"/>
              </a:lnSpc>
              <a:buNone/>
            </a:pP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s-ES" sz="1800" dirty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¿Qué es JIRA y para qué implantarlo en mi unidad?</a:t>
            </a:r>
            <a:endParaRPr lang="es-ES" sz="1800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dirty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Conceptos básicos de JIRA.</a:t>
            </a:r>
            <a:endParaRPr lang="es-ES" sz="1800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dirty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JIRA vs DUMBO.</a:t>
            </a:r>
            <a:endParaRPr lang="es-ES" sz="1800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Propuesta </a:t>
            </a:r>
            <a:r>
              <a:rPr lang="es-E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de plan de trabajo y hoja de ruta para su implantación.</a:t>
            </a: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Gestión del cambio.</a:t>
            </a:r>
            <a:endParaRPr lang="es-ES" sz="1800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defTabSz="914400" eaLnBrk="1" hangingPunct="1">
              <a:spcBef>
                <a:spcPct val="50000"/>
              </a:spcBef>
              <a:buFont typeface="Arial" charset="0"/>
              <a:buNone/>
              <a:defRPr/>
            </a:pPr>
            <a:endParaRPr lang="es-ES" altLang="es-ES_tradnl" sz="1600" dirty="0">
              <a:latin typeface="Arial" charset="0"/>
            </a:endParaRPr>
          </a:p>
        </p:txBody>
      </p:sp>
      <p:sp>
        <p:nvSpPr>
          <p:cNvPr id="3078" name="1 CuadroTexto">
            <a:extLst>
              <a:ext uri="{FF2B5EF4-FFF2-40B4-BE49-F238E27FC236}">
                <a16:creationId xmlns="" xmlns:a16="http://schemas.microsoft.com/office/drawing/2014/main" id="{59E7B178-188B-9ADB-EF88-B7CDE3FF3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323850"/>
            <a:ext cx="6624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Índice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079" name="Text Box 2">
            <a:extLst>
              <a:ext uri="{FF2B5EF4-FFF2-40B4-BE49-F238E27FC236}">
                <a16:creationId xmlns="" xmlns:a16="http://schemas.microsoft.com/office/drawing/2014/main" id="{721C56B7-4776-02FF-FC33-A01FBD7DB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pic>
        <p:nvPicPr>
          <p:cNvPr id="3074" name="Picture 3" descr="logoaticaCL">
            <a:extLst>
              <a:ext uri="{FF2B5EF4-FFF2-40B4-BE49-F238E27FC236}">
                <a16:creationId xmlns="" xmlns:a16="http://schemas.microsoft.com/office/drawing/2014/main" id="{448A379C-5C4B-31E4-0533-D0E7795B2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4883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logoaticaCL">
            <a:extLst>
              <a:ext uri="{FF2B5EF4-FFF2-40B4-BE49-F238E27FC236}">
                <a16:creationId xmlns="" xmlns:a16="http://schemas.microsoft.com/office/drawing/2014/main" id="{57DA06E5-E77E-1F60-62EF-CAEF2A3523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ítulo 1">
            <a:extLst>
              <a:ext uri="{FF2B5EF4-FFF2-40B4-BE49-F238E27FC236}">
                <a16:creationId xmlns="" xmlns:a16="http://schemas.microsoft.com/office/drawing/2014/main" id="{268F5A5F-1493-B032-C721-C926658CDF6C}"/>
              </a:ext>
            </a:extLst>
          </p:cNvPr>
          <p:cNvSpPr>
            <a:spLocks/>
          </p:cNvSpPr>
          <p:nvPr/>
        </p:nvSpPr>
        <p:spPr bwMode="auto">
          <a:xfrm>
            <a:off x="457200" y="53752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10244" name="AutoShape 7">
            <a:extLst>
              <a:ext uri="{FF2B5EF4-FFF2-40B4-BE49-F238E27FC236}">
                <a16:creationId xmlns="" xmlns:a16="http://schemas.microsoft.com/office/drawing/2014/main" id="{B6767D6F-CC79-DBDF-CF3D-FEDA515EBF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0245" name="Text Box 9">
            <a:extLst>
              <a:ext uri="{FF2B5EF4-FFF2-40B4-BE49-F238E27FC236}">
                <a16:creationId xmlns="" xmlns:a16="http://schemas.microsoft.com/office/drawing/2014/main" id="{F6D7B629-997C-9630-6A7E-2FFD9F21A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81300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Char char="•"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0246" name="1 CuadroTexto">
            <a:extLst>
              <a:ext uri="{FF2B5EF4-FFF2-40B4-BE49-F238E27FC236}">
                <a16:creationId xmlns="" xmlns:a16="http://schemas.microsoft.com/office/drawing/2014/main" id="{9F65BCD6-D5B3-46E4-E189-8AFCFFE7F9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323850"/>
            <a:ext cx="66246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Implantación de JIRA en una unidad administrativa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Propuesta de plan de implantación – Fase 1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0247" name="Text Box 2">
            <a:extLst>
              <a:ext uri="{FF2B5EF4-FFF2-40B4-BE49-F238E27FC236}">
                <a16:creationId xmlns="" xmlns:a16="http://schemas.microsoft.com/office/drawing/2014/main" id="{63EED806-E99B-9057-130B-FE88B4E488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sp>
        <p:nvSpPr>
          <p:cNvPr id="2" name="1 CuadroTexto">
            <a:extLst>
              <a:ext uri="{FF2B5EF4-FFF2-40B4-BE49-F238E27FC236}">
                <a16:creationId xmlns="" xmlns:a16="http://schemas.microsoft.com/office/drawing/2014/main" id="{E18FCF0D-5489-D9AA-5BD2-32831D61D814}"/>
              </a:ext>
            </a:extLst>
          </p:cNvPr>
          <p:cNvSpPr txBox="1"/>
          <p:nvPr/>
        </p:nvSpPr>
        <p:spPr>
          <a:xfrm>
            <a:off x="408442" y="1575484"/>
            <a:ext cx="8362950" cy="4431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 </a:t>
            </a:r>
            <a:r>
              <a:rPr lang="es-ES" sz="1400" b="1" i="1" dirty="0">
                <a:latin typeface="Arial" charset="0"/>
                <a:ea typeface="ＭＳ Ｐゴシック" pitchFamily="-112" charset="-128"/>
              </a:rPr>
              <a:t>Lanzamiento del proyecto: plan definitivo, constitución del equipo de trabajo y configuración del sistema JIRA-Unidad administrativa</a:t>
            </a:r>
          </a:p>
          <a:p>
            <a:pPr lvl="1"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	</a:t>
            </a:r>
          </a:p>
          <a:p>
            <a:pPr>
              <a:defRPr/>
            </a:pPr>
            <a:r>
              <a:rPr lang="es-ES" sz="1200" dirty="0">
                <a:latin typeface="Arial" charset="0"/>
                <a:ea typeface="ＭＳ Ｐゴシック" pitchFamily="-112" charset="-128"/>
              </a:rPr>
              <a:t>Equipo mixto: ÁTICA/Unidad administrativa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ES" sz="1200" dirty="0">
              <a:latin typeface="Arial" charset="0"/>
              <a:ea typeface="ＭＳ Ｐゴシック" pitchFamily="-112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200" dirty="0">
                <a:latin typeface="Arial" charset="0"/>
                <a:ea typeface="ＭＳ Ｐゴシック" pitchFamily="-112" charset="-128"/>
              </a:rPr>
              <a:t>ÁTICA:</a:t>
            </a:r>
          </a:p>
          <a:p>
            <a:pPr marL="742950" lvl="1" indent="-285750">
              <a:buFont typeface="Wingdings" panose="05000000000000000000" pitchFamily="2" charset="2"/>
              <a:buChar char="ü"/>
              <a:defRPr/>
            </a:pPr>
            <a:r>
              <a:rPr lang="es-ES" sz="1200" dirty="0">
                <a:latin typeface="Arial" charset="0"/>
                <a:ea typeface="ＭＳ Ｐゴシック" pitchFamily="-112" charset="-128"/>
              </a:rPr>
              <a:t>Jefatura </a:t>
            </a:r>
            <a:r>
              <a:rPr lang="es-ES" sz="1200" dirty="0" smtClean="0">
                <a:latin typeface="Arial" charset="0"/>
                <a:ea typeface="ＭＳ Ｐゴシック" pitchFamily="-112" charset="-128"/>
              </a:rPr>
              <a:t>de Servicio Integración de Productos y Proyectos Software</a:t>
            </a:r>
          </a:p>
          <a:p>
            <a:pPr marL="742950" lvl="1" indent="-285750">
              <a:buFont typeface="Wingdings" panose="05000000000000000000" pitchFamily="2" charset="2"/>
              <a:buChar char="ü"/>
              <a:defRPr/>
            </a:pPr>
            <a:r>
              <a:rPr lang="es-ES" sz="1200" dirty="0" smtClean="0">
                <a:latin typeface="Arial" charset="0"/>
                <a:ea typeface="ＭＳ Ｐゴシック" pitchFamily="-112" charset="-128"/>
              </a:rPr>
              <a:t>Responsable </a:t>
            </a:r>
            <a:r>
              <a:rPr lang="es-ES" sz="1200" dirty="0">
                <a:latin typeface="Arial" charset="0"/>
                <a:ea typeface="ＭＳ Ｐゴシック" pitchFamily="-112" charset="-128"/>
              </a:rPr>
              <a:t>técnico de JIRA</a:t>
            </a:r>
          </a:p>
          <a:p>
            <a:pPr marL="742950" lvl="1" indent="-285750">
              <a:buFont typeface="Wingdings" panose="05000000000000000000" pitchFamily="2" charset="2"/>
              <a:buChar char="ü"/>
              <a:defRPr/>
            </a:pPr>
            <a:r>
              <a:rPr lang="es-ES" sz="1200" dirty="0">
                <a:latin typeface="Arial" charset="0"/>
                <a:ea typeface="ＭＳ Ｐゴシック" pitchFamily="-112" charset="-128"/>
              </a:rPr>
              <a:t>Miembro del grupo de trabajo de ÁTICA responsable de aplicaciones/servicios con responsable funcional en la unidad administrativa (opcionalmente)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ES" sz="1200" dirty="0">
              <a:latin typeface="Arial" charset="0"/>
              <a:ea typeface="ＭＳ Ｐゴシック" pitchFamily="-112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200" dirty="0">
                <a:latin typeface="Arial" charset="0"/>
                <a:ea typeface="ＭＳ Ｐゴシック" pitchFamily="-112" charset="-128"/>
              </a:rPr>
              <a:t>Unidad administrativa:</a:t>
            </a:r>
          </a:p>
          <a:p>
            <a:pPr marL="742950" lvl="1" indent="-285750">
              <a:buFont typeface="Wingdings" panose="05000000000000000000" pitchFamily="2" charset="2"/>
              <a:buChar char="ü"/>
              <a:defRPr/>
            </a:pPr>
            <a:r>
              <a:rPr lang="es-ES" sz="1200" dirty="0">
                <a:latin typeface="Arial" charset="0"/>
                <a:ea typeface="ＭＳ Ｐゴシック" pitchFamily="-112" charset="-128"/>
              </a:rPr>
              <a:t>Jefatura de área y/o Jefatura/s de servicio/s</a:t>
            </a:r>
          </a:p>
          <a:p>
            <a:pPr marL="742950" lvl="1" indent="-285750">
              <a:buFont typeface="Wingdings" panose="05000000000000000000" pitchFamily="2" charset="2"/>
              <a:buChar char="ü"/>
              <a:defRPr/>
            </a:pPr>
            <a:r>
              <a:rPr lang="es-ES" sz="1200" dirty="0">
                <a:latin typeface="Arial" charset="0"/>
                <a:ea typeface="ＭＳ Ｐゴシック" pitchFamily="-112" charset="-128"/>
              </a:rPr>
              <a:t>Jefaturas de </a:t>
            </a:r>
            <a:r>
              <a:rPr lang="es-ES" sz="1200" dirty="0" smtClean="0">
                <a:latin typeface="Arial" charset="0"/>
                <a:ea typeface="ＭＳ Ｐゴシック" pitchFamily="-112" charset="-128"/>
              </a:rPr>
              <a:t>sección/negociado</a:t>
            </a:r>
            <a:endParaRPr lang="es-ES" sz="1200" dirty="0">
              <a:latin typeface="Arial" charset="0"/>
              <a:ea typeface="ＭＳ Ｐゴシック" pitchFamily="-112" charset="-128"/>
            </a:endParaRPr>
          </a:p>
          <a:p>
            <a:pPr>
              <a:defRPr/>
            </a:pPr>
            <a:endParaRPr lang="es-ES" sz="1200" dirty="0">
              <a:latin typeface="Arial" charset="0"/>
              <a:ea typeface="ＭＳ Ｐゴシック" pitchFamily="-112" charset="-128"/>
            </a:endParaRPr>
          </a:p>
          <a:p>
            <a:pPr algn="just">
              <a:defRPr/>
            </a:pPr>
            <a:r>
              <a:rPr lang="es-ES" sz="1200" dirty="0">
                <a:latin typeface="Arial" charset="0"/>
                <a:ea typeface="ＭＳ Ｐゴシック" pitchFamily="-112" charset="-128"/>
              </a:rPr>
              <a:t>En esta fase se mantendrá una primera reunión en la que se profundizará en los </a:t>
            </a:r>
            <a:r>
              <a:rPr lang="es-ES" sz="1200" b="1" dirty="0">
                <a:latin typeface="Arial" charset="0"/>
                <a:ea typeface="ＭＳ Ｐゴシック" pitchFamily="-112" charset="-128"/>
              </a:rPr>
              <a:t>requisitos de configuración del sistema</a:t>
            </a:r>
            <a:r>
              <a:rPr lang="es-ES" sz="1200" dirty="0">
                <a:latin typeface="Arial" charset="0"/>
                <a:ea typeface="ＭＳ Ｐゴシック" pitchFamily="-112" charset="-128"/>
              </a:rPr>
              <a:t>. Recibida esta formación, el equipo de trabajo de la unidad administrativa, debe retornar propuesta que se analizará con el equipo de ÁTICA en las reuniones que sean precisas hasta llegar a una propuesta definitiva de configuración inicial del sistema.</a:t>
            </a:r>
          </a:p>
          <a:p>
            <a:pPr>
              <a:defRPr/>
            </a:pPr>
            <a:endParaRPr lang="es-ES" sz="1200" dirty="0">
              <a:latin typeface="Arial" charset="0"/>
              <a:ea typeface="ＭＳ Ｐゴシック" pitchFamily="-112" charset="-128"/>
            </a:endParaRPr>
          </a:p>
          <a:p>
            <a:pPr>
              <a:defRPr/>
            </a:pPr>
            <a:r>
              <a:rPr lang="es-ES" sz="1200" dirty="0">
                <a:latin typeface="Arial" charset="0"/>
                <a:ea typeface="ＭＳ Ｐゴシック" pitchFamily="-112" charset="-128"/>
              </a:rPr>
              <a:t>Entregable: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s-ES" sz="1200" dirty="0">
                <a:latin typeface="Arial" charset="0"/>
                <a:ea typeface="ＭＳ Ｐゴシック" pitchFamily="-112" charset="-128"/>
              </a:rPr>
              <a:t>Proyectos, tipos de tareas , estados, flujos, categorías y modos de asignación del JIRA de la unidad administrativa.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logoaticaCL">
            <a:extLst>
              <a:ext uri="{FF2B5EF4-FFF2-40B4-BE49-F238E27FC236}">
                <a16:creationId xmlns="" xmlns:a16="http://schemas.microsoft.com/office/drawing/2014/main" id="{4E02538A-34C0-A8C8-1038-DCDE0CA6A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ítulo 1">
            <a:extLst>
              <a:ext uri="{FF2B5EF4-FFF2-40B4-BE49-F238E27FC236}">
                <a16:creationId xmlns="" xmlns:a16="http://schemas.microsoft.com/office/drawing/2014/main" id="{90DAF1F0-7FFD-9845-716A-DE15F6AB663C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11268" name="AutoShape 7">
            <a:extLst>
              <a:ext uri="{FF2B5EF4-FFF2-40B4-BE49-F238E27FC236}">
                <a16:creationId xmlns="" xmlns:a16="http://schemas.microsoft.com/office/drawing/2014/main" id="{FAF0BEF3-6A5D-67FB-36B7-39FD3C885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1269" name="Text Box 9">
            <a:extLst>
              <a:ext uri="{FF2B5EF4-FFF2-40B4-BE49-F238E27FC236}">
                <a16:creationId xmlns="" xmlns:a16="http://schemas.microsoft.com/office/drawing/2014/main" id="{CA2E431B-6E50-D31C-B064-55BCAA7CE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81300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Char char="•"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1270" name="1 CuadroTexto">
            <a:extLst>
              <a:ext uri="{FF2B5EF4-FFF2-40B4-BE49-F238E27FC236}">
                <a16:creationId xmlns="" xmlns:a16="http://schemas.microsoft.com/office/drawing/2014/main" id="{130AB294-9371-5589-A9FD-6BBDB0FF91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323850"/>
            <a:ext cx="66246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Implantación de JIRA en una unidad administrativa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Propuesta de plan de implantación – Fase 2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1271" name="Text Box 2">
            <a:extLst>
              <a:ext uri="{FF2B5EF4-FFF2-40B4-BE49-F238E27FC236}">
                <a16:creationId xmlns="" xmlns:a16="http://schemas.microsoft.com/office/drawing/2014/main" id="{590545B9-DCE5-C109-DA26-C080E940E9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sp>
        <p:nvSpPr>
          <p:cNvPr id="2" name="1 CuadroTexto">
            <a:extLst>
              <a:ext uri="{FF2B5EF4-FFF2-40B4-BE49-F238E27FC236}">
                <a16:creationId xmlns="" xmlns:a16="http://schemas.microsoft.com/office/drawing/2014/main" id="{7DB49A09-0E7E-37F9-D548-15949C689D67}"/>
              </a:ext>
            </a:extLst>
          </p:cNvPr>
          <p:cNvSpPr txBox="1"/>
          <p:nvPr/>
        </p:nvSpPr>
        <p:spPr>
          <a:xfrm>
            <a:off x="475543" y="1616602"/>
            <a:ext cx="8229600" cy="42473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 </a:t>
            </a:r>
            <a:r>
              <a:rPr lang="es-ES" sz="1600" b="1" i="1" dirty="0">
                <a:latin typeface="Arial" charset="0"/>
                <a:ea typeface="ＭＳ Ｐゴシック" pitchFamily="-112" charset="-128"/>
              </a:rPr>
              <a:t>Personalización del sistema JIRA-Unidad administrativa y coordinación de la formación</a:t>
            </a:r>
          </a:p>
          <a:p>
            <a:pPr lvl="1"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	</a:t>
            </a:r>
          </a:p>
          <a:p>
            <a:pPr algn="just"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Equipo mixto: ÁTICA/Unidad administrativa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es-ES" sz="1400" dirty="0">
              <a:latin typeface="Arial" charset="0"/>
              <a:ea typeface="ＭＳ Ｐゴシック" pitchFamily="-112" charset="-128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ÁTICA: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Responsable técnico de JIRA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Miembro del grupo de trabajo de ÁTICA responsable de aplicaciones/servicios con responsable funcional en la unidad administrativa (opcionalmente)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  <a:defRPr/>
            </a:pPr>
            <a:endParaRPr lang="es-ES" sz="1400" dirty="0">
              <a:latin typeface="Arial" charset="0"/>
              <a:ea typeface="ＭＳ Ｐゴシック" pitchFamily="-112" charset="-128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Unidad administrativa (sólo pruebas de usuario, perfiles responsable, gestor y usuario final):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Jefatura de área y/o Jefatura/s de servicio/s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Jefaturas de </a:t>
            </a:r>
            <a:r>
              <a:rPr lang="es-ES" sz="1400" dirty="0" smtClean="0">
                <a:latin typeface="Arial" charset="0"/>
                <a:ea typeface="ＭＳ Ｐゴシック" pitchFamily="-112" charset="-128"/>
              </a:rPr>
              <a:t>sección/negociado</a:t>
            </a:r>
            <a:endParaRPr lang="es-ES" sz="1400" dirty="0">
              <a:latin typeface="Arial" charset="0"/>
              <a:ea typeface="ＭＳ Ｐゴシック" pitchFamily="-112" charset="-128"/>
            </a:endParaRPr>
          </a:p>
          <a:p>
            <a:pPr marL="742950" lvl="1" indent="-285750" algn="just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Otros miembros del área/servicio</a:t>
            </a:r>
          </a:p>
          <a:p>
            <a:pPr algn="just">
              <a:defRPr/>
            </a:pPr>
            <a:endParaRPr lang="es-ES" sz="1400" dirty="0">
              <a:latin typeface="Arial" charset="0"/>
              <a:ea typeface="ＭＳ Ｐゴシック" pitchFamily="-112" charset="-128"/>
            </a:endParaRPr>
          </a:p>
          <a:p>
            <a:pPr algn="just"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Entregable:</a:t>
            </a:r>
          </a:p>
          <a:p>
            <a:pPr marL="742950" lvl="2" indent="-285750" algn="just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Sistema configurado y probado por parte de responsables de ambas unidades en representación de los diferentes perfiles. </a:t>
            </a:r>
          </a:p>
          <a:p>
            <a:pPr marL="742950" lvl="2" indent="-285750" algn="just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Curso de formación para toda la unidad planificado con el Centro de Formación.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logoaticaCL">
            <a:extLst>
              <a:ext uri="{FF2B5EF4-FFF2-40B4-BE49-F238E27FC236}">
                <a16:creationId xmlns="" xmlns:a16="http://schemas.microsoft.com/office/drawing/2014/main" id="{033ABF0C-115B-5991-3058-7368178E0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ítulo 1">
            <a:extLst>
              <a:ext uri="{FF2B5EF4-FFF2-40B4-BE49-F238E27FC236}">
                <a16:creationId xmlns="" xmlns:a16="http://schemas.microsoft.com/office/drawing/2014/main" id="{D74CB9D4-6040-AB3B-8C31-0A95138A8D33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12292" name="AutoShape 7">
            <a:extLst>
              <a:ext uri="{FF2B5EF4-FFF2-40B4-BE49-F238E27FC236}">
                <a16:creationId xmlns="" xmlns:a16="http://schemas.microsoft.com/office/drawing/2014/main" id="{837AEE65-D9D4-1384-E776-8659F944C1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2293" name="Text Box 9">
            <a:extLst>
              <a:ext uri="{FF2B5EF4-FFF2-40B4-BE49-F238E27FC236}">
                <a16:creationId xmlns="" xmlns:a16="http://schemas.microsoft.com/office/drawing/2014/main" id="{2244C673-73EC-51BF-AC9D-56915AA81B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81300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Char char="•"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2295" name="Text Box 2">
            <a:extLst>
              <a:ext uri="{FF2B5EF4-FFF2-40B4-BE49-F238E27FC236}">
                <a16:creationId xmlns="" xmlns:a16="http://schemas.microsoft.com/office/drawing/2014/main" id="{6C6DA00B-9D5B-C277-F9AC-B6FDE0AC28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sp>
        <p:nvSpPr>
          <p:cNvPr id="2" name="1 CuadroTexto">
            <a:extLst>
              <a:ext uri="{FF2B5EF4-FFF2-40B4-BE49-F238E27FC236}">
                <a16:creationId xmlns="" xmlns:a16="http://schemas.microsoft.com/office/drawing/2014/main" id="{2AFA4919-A2B9-6E36-0F75-7B35E933E5D9}"/>
              </a:ext>
            </a:extLst>
          </p:cNvPr>
          <p:cNvSpPr txBox="1"/>
          <p:nvPr/>
        </p:nvSpPr>
        <p:spPr>
          <a:xfrm>
            <a:off x="521752" y="1845868"/>
            <a:ext cx="8229600" cy="36009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 </a:t>
            </a:r>
            <a:r>
              <a:rPr lang="es-ES" sz="1600" b="1" i="1" dirty="0">
                <a:latin typeface="Arial" charset="0"/>
                <a:ea typeface="ＭＳ Ｐゴシック" pitchFamily="-112" charset="-128"/>
              </a:rPr>
              <a:t>Formación del personal de la unidad administrativa y puesta en marcha internamente</a:t>
            </a:r>
          </a:p>
          <a:p>
            <a:pPr lvl="1"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	</a:t>
            </a:r>
          </a:p>
          <a:p>
            <a:pPr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Equipo mixto: ÁTICA/Unidad administrativa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ES" sz="1400" dirty="0">
              <a:latin typeface="Arial" charset="0"/>
              <a:ea typeface="ＭＳ Ｐゴシック" pitchFamily="-112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ÁTICA:</a:t>
            </a:r>
          </a:p>
          <a:p>
            <a:pPr marL="742950" lvl="1" indent="-2857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Responsable técnico de JIRA</a:t>
            </a:r>
          </a:p>
          <a:p>
            <a:pPr marL="742950" lvl="1" indent="-285750">
              <a:buFont typeface="Wingdings" panose="05000000000000000000" pitchFamily="2" charset="2"/>
              <a:buChar char="ü"/>
              <a:defRPr/>
            </a:pPr>
            <a:endParaRPr lang="es-ES" sz="1400" dirty="0">
              <a:latin typeface="Arial" charset="0"/>
              <a:ea typeface="ＭＳ Ｐゴシック" pitchFamily="-112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Unidad administrativa:</a:t>
            </a:r>
          </a:p>
          <a:p>
            <a:pPr marL="742950" lvl="1" indent="-2857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Todo el área</a:t>
            </a:r>
          </a:p>
          <a:p>
            <a:pPr lvl="3">
              <a:defRPr/>
            </a:pPr>
            <a:endParaRPr lang="es-ES" sz="1400" dirty="0">
              <a:latin typeface="Arial" charset="0"/>
              <a:ea typeface="ＭＳ Ｐゴシック" pitchFamily="-112" charset="-128"/>
            </a:endParaRPr>
          </a:p>
          <a:p>
            <a:pPr>
              <a:defRPr/>
            </a:pPr>
            <a:endParaRPr lang="es-ES" sz="1400" dirty="0">
              <a:latin typeface="Arial" charset="0"/>
              <a:ea typeface="ＭＳ Ｐゴシック" pitchFamily="-112" charset="-128"/>
            </a:endParaRPr>
          </a:p>
          <a:p>
            <a:pPr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Entregable: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Personal de la unidad administrativa formado en el uso de la herramienta. 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Piloto interno.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Configuración final del sistema.</a:t>
            </a:r>
          </a:p>
        </p:txBody>
      </p:sp>
      <p:sp>
        <p:nvSpPr>
          <p:cNvPr id="5" name="1 CuadroTexto">
            <a:extLst>
              <a:ext uri="{FF2B5EF4-FFF2-40B4-BE49-F238E27FC236}">
                <a16:creationId xmlns="" xmlns:a16="http://schemas.microsoft.com/office/drawing/2014/main" id="{1F54CD65-CB2E-CF81-7781-AE5908B075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323850"/>
            <a:ext cx="66246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Implantación de JIRA en una unidad administrativa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Propuesta de plan de implantación – Fase 3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logoaticaCL">
            <a:extLst>
              <a:ext uri="{FF2B5EF4-FFF2-40B4-BE49-F238E27FC236}">
                <a16:creationId xmlns="" xmlns:a16="http://schemas.microsoft.com/office/drawing/2014/main" id="{5A999350-A2B1-0DCE-6FF5-2FAE5B95A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ítulo 1">
            <a:extLst>
              <a:ext uri="{FF2B5EF4-FFF2-40B4-BE49-F238E27FC236}">
                <a16:creationId xmlns="" xmlns:a16="http://schemas.microsoft.com/office/drawing/2014/main" id="{CADEDD90-B613-AC57-3966-E4CE43F179CD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13316" name="AutoShape 7">
            <a:extLst>
              <a:ext uri="{FF2B5EF4-FFF2-40B4-BE49-F238E27FC236}">
                <a16:creationId xmlns="" xmlns:a16="http://schemas.microsoft.com/office/drawing/2014/main" id="{9265D65E-BEBC-BAFF-2CF5-1BAEBB401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3317" name="Text Box 9">
            <a:extLst>
              <a:ext uri="{FF2B5EF4-FFF2-40B4-BE49-F238E27FC236}">
                <a16:creationId xmlns="" xmlns:a16="http://schemas.microsoft.com/office/drawing/2014/main" id="{E196F580-6FCA-FE0A-BDF3-4361AE154E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81300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Char char="•"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3319" name="Text Box 2">
            <a:extLst>
              <a:ext uri="{FF2B5EF4-FFF2-40B4-BE49-F238E27FC236}">
                <a16:creationId xmlns="" xmlns:a16="http://schemas.microsoft.com/office/drawing/2014/main" id="{9C6457EE-6EEF-5344-E5A8-4780D307D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sp>
        <p:nvSpPr>
          <p:cNvPr id="2" name="1 CuadroTexto">
            <a:extLst>
              <a:ext uri="{FF2B5EF4-FFF2-40B4-BE49-F238E27FC236}">
                <a16:creationId xmlns="" xmlns:a16="http://schemas.microsoft.com/office/drawing/2014/main" id="{69BB91CE-B959-E134-34F9-98A0687B7D61}"/>
              </a:ext>
            </a:extLst>
          </p:cNvPr>
          <p:cNvSpPr txBox="1"/>
          <p:nvPr/>
        </p:nvSpPr>
        <p:spPr>
          <a:xfrm>
            <a:off x="493299" y="1719421"/>
            <a:ext cx="8229600" cy="40010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 </a:t>
            </a:r>
            <a:r>
              <a:rPr lang="es-ES" sz="1600" b="1" i="1" dirty="0">
                <a:latin typeface="Arial" charset="0"/>
                <a:ea typeface="ＭＳ Ｐゴシック" pitchFamily="-112" charset="-128"/>
              </a:rPr>
              <a:t>Comunicación y paso a producción de forma “pública”</a:t>
            </a:r>
          </a:p>
          <a:p>
            <a:pPr lvl="1"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	</a:t>
            </a:r>
          </a:p>
          <a:p>
            <a:pPr algn="just"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Equipo: Gerencia/Unidad administrativa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es-ES" sz="1400" dirty="0">
              <a:latin typeface="Arial" charset="0"/>
              <a:ea typeface="ＭＳ Ｐゴシック" pitchFamily="-112" charset="-128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Gerencia (lidera la campaña de comunicación):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Gerente</a:t>
            </a:r>
          </a:p>
          <a:p>
            <a:pPr lvl="1" algn="just">
              <a:defRPr/>
            </a:pPr>
            <a:endParaRPr lang="es-ES" sz="1400" dirty="0">
              <a:latin typeface="Arial" charset="0"/>
              <a:ea typeface="ＭＳ Ｐゴシック" pitchFamily="-112" charset="-128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Unidad administrativa: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Jefatura del área y/o servicio (coordina la campaña de comunicación)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Todo el resto del personal del área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  <a:defRPr/>
            </a:pPr>
            <a:endParaRPr lang="es-ES" sz="1400" dirty="0">
              <a:latin typeface="Arial" charset="0"/>
              <a:ea typeface="ＭＳ Ｐゴシック" pitchFamily="-112" charset="-128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Comunidad Universitaria</a:t>
            </a:r>
          </a:p>
          <a:p>
            <a:pPr lvl="3" algn="just">
              <a:defRPr/>
            </a:pPr>
            <a:endParaRPr lang="es-ES" sz="1400" dirty="0">
              <a:latin typeface="Arial" charset="0"/>
              <a:ea typeface="ＭＳ Ｐゴシック" pitchFamily="-112" charset="-128"/>
            </a:endParaRPr>
          </a:p>
          <a:p>
            <a:pPr algn="just">
              <a:defRPr/>
            </a:pPr>
            <a:endParaRPr lang="es-ES" sz="1400" dirty="0">
              <a:latin typeface="Arial" charset="0"/>
              <a:ea typeface="ＭＳ Ｐゴシック" pitchFamily="-112" charset="-128"/>
            </a:endParaRPr>
          </a:p>
          <a:p>
            <a:pPr algn="just"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Entregable:</a:t>
            </a:r>
          </a:p>
          <a:p>
            <a:pPr marL="742950" lvl="2" indent="-285750" algn="just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Sistema en producción.</a:t>
            </a:r>
          </a:p>
          <a:p>
            <a:pPr marL="742950" lvl="2" indent="-285750" algn="just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" charset="0"/>
                <a:ea typeface="ＭＳ Ｐゴシック" pitchFamily="-112" charset="-128"/>
              </a:rPr>
              <a:t>Esta primera implantación podría excluir a los usuarios NO @um.es, implantando la “ventanilla única” una vez alcanzada la madurez del sistema en producción.</a:t>
            </a:r>
          </a:p>
        </p:txBody>
      </p:sp>
      <p:sp>
        <p:nvSpPr>
          <p:cNvPr id="3" name="1 CuadroTexto">
            <a:extLst>
              <a:ext uri="{FF2B5EF4-FFF2-40B4-BE49-F238E27FC236}">
                <a16:creationId xmlns="" xmlns:a16="http://schemas.microsoft.com/office/drawing/2014/main" id="{9B91D387-D998-194E-331D-486708363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323850"/>
            <a:ext cx="66246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Implantación de JIRA en una unidad administrativa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Propuesta de plan de implantación – Fase 4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logoaticaCL">
            <a:extLst>
              <a:ext uri="{FF2B5EF4-FFF2-40B4-BE49-F238E27FC236}">
                <a16:creationId xmlns="" xmlns:a16="http://schemas.microsoft.com/office/drawing/2014/main" id="{1DD3B5B9-018B-B5A2-792F-7D81931BC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ítulo 1">
            <a:extLst>
              <a:ext uri="{FF2B5EF4-FFF2-40B4-BE49-F238E27FC236}">
                <a16:creationId xmlns="" xmlns:a16="http://schemas.microsoft.com/office/drawing/2014/main" id="{D17D4C29-B452-1AB0-F497-C90970E2A40D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14340" name="AutoShape 7">
            <a:extLst>
              <a:ext uri="{FF2B5EF4-FFF2-40B4-BE49-F238E27FC236}">
                <a16:creationId xmlns="" xmlns:a16="http://schemas.microsoft.com/office/drawing/2014/main" id="{54CA6BEA-A64E-4730-BCB4-65B03325DF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4341" name="Text Box 9">
            <a:extLst>
              <a:ext uri="{FF2B5EF4-FFF2-40B4-BE49-F238E27FC236}">
                <a16:creationId xmlns="" xmlns:a16="http://schemas.microsoft.com/office/drawing/2014/main" id="{5388B2C5-7A2C-192D-71BA-5FAFF8CC0C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81300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Char char="•"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4343" name="Text Box 2">
            <a:extLst>
              <a:ext uri="{FF2B5EF4-FFF2-40B4-BE49-F238E27FC236}">
                <a16:creationId xmlns="" xmlns:a16="http://schemas.microsoft.com/office/drawing/2014/main" id="{8D3259EF-7619-CBAA-08D9-0FB8014B7D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graphicFrame>
        <p:nvGraphicFramePr>
          <p:cNvPr id="8" name="Table 2">
            <a:extLst>
              <a:ext uri="{FF2B5EF4-FFF2-40B4-BE49-F238E27FC236}">
                <a16:creationId xmlns="" xmlns:a16="http://schemas.microsoft.com/office/drawing/2014/main" id="{0790F6CC-650C-6D48-E073-BF1E53D077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90209568"/>
              </p:ext>
            </p:extLst>
          </p:nvPr>
        </p:nvGraphicFramePr>
        <p:xfrm>
          <a:off x="1128021" y="2799370"/>
          <a:ext cx="1049036" cy="2772000"/>
        </p:xfrm>
        <a:graphic>
          <a:graphicData uri="http://schemas.openxmlformats.org/drawingml/2006/table">
            <a:tbl>
              <a:tblPr firstRow="1" bandRow="1"/>
              <a:tblGrid>
                <a:gridCol w="10490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96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s-ES" sz="1300" b="0" cap="none" spc="0" dirty="0">
                          <a:ln w="0"/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Fase 1</a:t>
                      </a:r>
                      <a:endParaRPr lang="pl-PL" sz="1300" dirty="0">
                        <a:ln w="38100" cap="flat" cmpd="sng"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7482" marR="87482" marT="58321" marB="5832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cap="none" spc="0" dirty="0">
                          <a:ln w="0"/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Fase 2</a:t>
                      </a:r>
                      <a:endParaRPr lang="pl-PL" sz="1300" dirty="0">
                        <a:ln w="38100" cap="flat" cmpd="sng"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7482" marR="87482" marT="58321" marB="5832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s-ES" sz="1300" b="0" cap="none" spc="0" dirty="0">
                          <a:ln w="0"/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Fase 3:</a:t>
                      </a:r>
                    </a:p>
                  </a:txBody>
                  <a:tcPr marL="87482" marR="87482" marT="58321" marB="5832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s-ES" sz="800" b="0" cap="none" spc="0" dirty="0">
                          <a:ln w="0"/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Formación</a:t>
                      </a:r>
                    </a:p>
                  </a:txBody>
                  <a:tcPr marL="87482" marR="87482" marT="58321" marB="5832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s-ES" sz="800" b="0" cap="none" spc="0" dirty="0">
                          <a:ln w="0"/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Piloto interno</a:t>
                      </a:r>
                    </a:p>
                  </a:txBody>
                  <a:tcPr marL="87482" marR="87482" marT="58321" marB="5832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6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s-ES" sz="800" b="0" cap="none" spc="0" dirty="0">
                          <a:ln w="0"/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Configuración final</a:t>
                      </a:r>
                    </a:p>
                  </a:txBody>
                  <a:tcPr marL="87482" marR="87482" marT="58321" marB="5832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96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kern="1200" cap="none" spc="0" dirty="0">
                          <a:ln w="0"/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Fase 4</a:t>
                      </a:r>
                      <a:endParaRPr lang="pl-PL" sz="1300" kern="1200" dirty="0">
                        <a:ln w="38100" cap="flat" cmpd="sng"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87482" marR="87482" marT="58321" marB="5832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9" name="8 Tabla">
            <a:extLst>
              <a:ext uri="{FF2B5EF4-FFF2-40B4-BE49-F238E27FC236}">
                <a16:creationId xmlns="" xmlns:a16="http://schemas.microsoft.com/office/drawing/2014/main" id="{BD99FBDD-506B-B12A-1474-698221F7BC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83203991"/>
              </p:ext>
            </p:extLst>
          </p:nvPr>
        </p:nvGraphicFramePr>
        <p:xfrm>
          <a:off x="2180534" y="2457630"/>
          <a:ext cx="5865820" cy="308133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32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293291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</a:tblGrid>
              <a:tr h="370849">
                <a:tc gridSpan="4"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Mes 1</a:t>
                      </a:r>
                      <a:endParaRPr lang="es-ES_tradnl" sz="1400" dirty="0"/>
                    </a:p>
                  </a:txBody>
                  <a:tcPr marL="91438" marR="91438" marT="45721" marB="45721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ES_tradnl" sz="1400" dirty="0"/>
                        <a:t>Mes 2</a:t>
                      </a:r>
                    </a:p>
                  </a:txBody>
                  <a:tcPr marL="91438" marR="91438" marT="45721" marB="45721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Mes 3</a:t>
                      </a:r>
                      <a:endParaRPr lang="es-ES_tradnl" sz="1400" dirty="0"/>
                    </a:p>
                  </a:txBody>
                  <a:tcPr marL="91438" marR="91438" marT="45721" marB="45721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Mes 4</a:t>
                      </a:r>
                      <a:endParaRPr lang="es-ES_tradnl" sz="1400" dirty="0"/>
                    </a:p>
                  </a:txBody>
                  <a:tcPr marL="91438" marR="91438" marT="45721" marB="45721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Mes 5</a:t>
                      </a:r>
                      <a:endParaRPr lang="es-ES_tradnl" sz="1400" dirty="0"/>
                    </a:p>
                  </a:txBody>
                  <a:tcPr marL="91438" marR="91438" marT="45721" marB="45721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5379"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0048"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2058"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9"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9"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10458"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9"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es-ES_tradnl" sz="1400" dirty="0"/>
                    </a:p>
                  </a:txBody>
                  <a:tcPr marL="91438" marR="91438" marT="45721" marB="45721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10" name="Straight Arrow Connector 4">
            <a:extLst>
              <a:ext uri="{FF2B5EF4-FFF2-40B4-BE49-F238E27FC236}">
                <a16:creationId xmlns="" xmlns:a16="http://schemas.microsoft.com/office/drawing/2014/main" id="{205419B8-A76D-0942-E7FA-E7C39C103DAF}"/>
              </a:ext>
            </a:extLst>
          </p:cNvPr>
          <p:cNvCxnSpPr>
            <a:cxnSpLocks/>
          </p:cNvCxnSpPr>
          <p:nvPr/>
        </p:nvCxnSpPr>
        <p:spPr bwMode="auto">
          <a:xfrm>
            <a:off x="2236096" y="3016430"/>
            <a:ext cx="514350" cy="0"/>
          </a:xfrm>
          <a:prstGeom prst="straightConnector1">
            <a:avLst/>
          </a:prstGeom>
          <a:noFill/>
          <a:ln w="25400" algn="ctr">
            <a:solidFill>
              <a:srgbClr val="002060"/>
            </a:solidFill>
            <a:miter lim="800000"/>
            <a:headEnd type="oval" w="lg" len="lg"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5">
            <a:extLst>
              <a:ext uri="{FF2B5EF4-FFF2-40B4-BE49-F238E27FC236}">
                <a16:creationId xmlns="" xmlns:a16="http://schemas.microsoft.com/office/drawing/2014/main" id="{918A38B5-39CD-616F-C080-7CDC0221877D}"/>
              </a:ext>
            </a:extLst>
          </p:cNvPr>
          <p:cNvCxnSpPr>
            <a:cxnSpLocks/>
          </p:cNvCxnSpPr>
          <p:nvPr/>
        </p:nvCxnSpPr>
        <p:spPr bwMode="auto">
          <a:xfrm>
            <a:off x="2859984" y="3384730"/>
            <a:ext cx="1028700" cy="0"/>
          </a:xfrm>
          <a:prstGeom prst="straightConnector1">
            <a:avLst/>
          </a:prstGeom>
          <a:noFill/>
          <a:ln w="25400" algn="ctr">
            <a:solidFill>
              <a:srgbClr val="31A8DF"/>
            </a:solidFill>
            <a:miter lim="800000"/>
            <a:headEnd type="oval" w="lg" len="lg"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Arrow Connector 7">
            <a:extLst>
              <a:ext uri="{FF2B5EF4-FFF2-40B4-BE49-F238E27FC236}">
                <a16:creationId xmlns="" xmlns:a16="http://schemas.microsoft.com/office/drawing/2014/main" id="{1B2BDCF8-A859-9D56-69AF-C3D46F44480C}"/>
              </a:ext>
            </a:extLst>
          </p:cNvPr>
          <p:cNvCxnSpPr>
            <a:cxnSpLocks/>
          </p:cNvCxnSpPr>
          <p:nvPr/>
        </p:nvCxnSpPr>
        <p:spPr bwMode="auto">
          <a:xfrm>
            <a:off x="4004571" y="3800655"/>
            <a:ext cx="1087438" cy="0"/>
          </a:xfrm>
          <a:prstGeom prst="straightConnector1">
            <a:avLst/>
          </a:prstGeom>
          <a:noFill/>
          <a:ln w="25400" algn="ctr">
            <a:solidFill>
              <a:srgbClr val="EC5724"/>
            </a:solidFill>
            <a:miter lim="800000"/>
            <a:headEnd type="oval" w="lg" len="lg"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7">
            <a:extLst>
              <a:ext uri="{FF2B5EF4-FFF2-40B4-BE49-F238E27FC236}">
                <a16:creationId xmlns="" xmlns:a16="http://schemas.microsoft.com/office/drawing/2014/main" id="{970264D7-DC5B-A66F-F33D-0FF718F319A9}"/>
              </a:ext>
            </a:extLst>
          </p:cNvPr>
          <p:cNvCxnSpPr>
            <a:cxnSpLocks/>
          </p:cNvCxnSpPr>
          <p:nvPr/>
        </p:nvCxnSpPr>
        <p:spPr bwMode="auto">
          <a:xfrm>
            <a:off x="4290321" y="4562655"/>
            <a:ext cx="504825" cy="0"/>
          </a:xfrm>
          <a:prstGeom prst="straightConnector1">
            <a:avLst/>
          </a:prstGeom>
          <a:noFill/>
          <a:ln w="25400" algn="ctr">
            <a:solidFill>
              <a:srgbClr val="D99694"/>
            </a:solidFill>
            <a:miter lim="800000"/>
            <a:headEnd type="oval" w="lg" len="lg"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5">
            <a:extLst>
              <a:ext uri="{FF2B5EF4-FFF2-40B4-BE49-F238E27FC236}">
                <a16:creationId xmlns="" xmlns:a16="http://schemas.microsoft.com/office/drawing/2014/main" id="{9CF61076-FD8E-4FFE-E332-66B26BF37A5D}"/>
              </a:ext>
            </a:extLst>
          </p:cNvPr>
          <p:cNvCxnSpPr>
            <a:cxnSpLocks/>
          </p:cNvCxnSpPr>
          <p:nvPr/>
        </p:nvCxnSpPr>
        <p:spPr bwMode="auto">
          <a:xfrm>
            <a:off x="5092009" y="5357993"/>
            <a:ext cx="2954345" cy="0"/>
          </a:xfrm>
          <a:prstGeom prst="straightConnector1">
            <a:avLst/>
          </a:prstGeom>
          <a:noFill/>
          <a:ln w="25400" algn="ctr">
            <a:solidFill>
              <a:srgbClr val="FF33CC"/>
            </a:solidFill>
            <a:miter lim="800000"/>
            <a:headEnd type="oval" w="lg" len="lg"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7">
            <a:extLst>
              <a:ext uri="{FF2B5EF4-FFF2-40B4-BE49-F238E27FC236}">
                <a16:creationId xmlns="" xmlns:a16="http://schemas.microsoft.com/office/drawing/2014/main" id="{591D85E2-EB94-FB5D-8E83-FF21A8B659D8}"/>
              </a:ext>
            </a:extLst>
          </p:cNvPr>
          <p:cNvCxnSpPr>
            <a:cxnSpLocks/>
          </p:cNvCxnSpPr>
          <p:nvPr/>
        </p:nvCxnSpPr>
        <p:spPr bwMode="auto">
          <a:xfrm>
            <a:off x="3995046" y="4186418"/>
            <a:ext cx="225425" cy="0"/>
          </a:xfrm>
          <a:prstGeom prst="straightConnector1">
            <a:avLst/>
          </a:prstGeom>
          <a:noFill/>
          <a:ln w="25400" algn="ctr">
            <a:solidFill>
              <a:srgbClr val="D99694"/>
            </a:solidFill>
            <a:miter lim="800000"/>
            <a:headEnd type="oval" w="lg" len="lg"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Arrow Connector 7">
            <a:extLst>
              <a:ext uri="{FF2B5EF4-FFF2-40B4-BE49-F238E27FC236}">
                <a16:creationId xmlns="" xmlns:a16="http://schemas.microsoft.com/office/drawing/2014/main" id="{4333BB00-98B8-C648-64C7-B7C29302CA39}"/>
              </a:ext>
            </a:extLst>
          </p:cNvPr>
          <p:cNvCxnSpPr>
            <a:cxnSpLocks/>
          </p:cNvCxnSpPr>
          <p:nvPr/>
        </p:nvCxnSpPr>
        <p:spPr bwMode="auto">
          <a:xfrm>
            <a:off x="4868171" y="4951593"/>
            <a:ext cx="223838" cy="0"/>
          </a:xfrm>
          <a:prstGeom prst="straightConnector1">
            <a:avLst/>
          </a:prstGeom>
          <a:noFill/>
          <a:ln w="25400" algn="ctr">
            <a:solidFill>
              <a:srgbClr val="D99694"/>
            </a:solidFill>
            <a:miter lim="800000"/>
            <a:headEnd type="oval" w="lg" len="lg"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" name="1 CuadroTexto">
            <a:extLst>
              <a:ext uri="{FF2B5EF4-FFF2-40B4-BE49-F238E27FC236}">
                <a16:creationId xmlns="" xmlns:a16="http://schemas.microsoft.com/office/drawing/2014/main" id="{24BA79FB-A543-D5A8-F6B8-09525581A0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323850"/>
            <a:ext cx="66246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Implantación de JIRA en una unidad administrativa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Cronograma orientativo (unidad tamaño medio-pequeño)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ítulo 1">
            <a:extLst>
              <a:ext uri="{FF2B5EF4-FFF2-40B4-BE49-F238E27FC236}">
                <a16:creationId xmlns="" xmlns:a16="http://schemas.microsoft.com/office/drawing/2014/main" id="{C46F7C26-30D1-D070-B1BD-4C06BAF22448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3076" name="AutoShape 7">
            <a:extLst>
              <a:ext uri="{FF2B5EF4-FFF2-40B4-BE49-F238E27FC236}">
                <a16:creationId xmlns="" xmlns:a16="http://schemas.microsoft.com/office/drawing/2014/main" id="{ACFEE484-6EBB-C501-0746-6F2140342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3077" name="Text Box 9">
            <a:extLst>
              <a:ext uri="{FF2B5EF4-FFF2-40B4-BE49-F238E27FC236}">
                <a16:creationId xmlns="" xmlns:a16="http://schemas.microsoft.com/office/drawing/2014/main" id="{AAA0E320-B5CB-8F7E-7164-50AEB58E1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138" y="1613878"/>
            <a:ext cx="6946424" cy="311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9pPr>
          </a:lstStyle>
          <a:p>
            <a:pPr algn="just">
              <a:lnSpc>
                <a:spcPct val="150000"/>
              </a:lnSpc>
              <a:buNone/>
            </a:pP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Conocer las posibilidades </a:t>
            </a:r>
            <a:r>
              <a:rPr lang="es-E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 la herramienta software JIRA para gestionar las tareas de mi unidad.</a:t>
            </a: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E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Identificar las necesidades de configuración </a:t>
            </a:r>
            <a:r>
              <a:rPr lang="es-E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 la herramienta, así como una posible </a:t>
            </a:r>
            <a:r>
              <a:rPr lang="es-E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hoja de ruta </a:t>
            </a:r>
            <a:r>
              <a:rPr lang="es-E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para su implantación.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78" name="1 CuadroTexto">
            <a:extLst>
              <a:ext uri="{FF2B5EF4-FFF2-40B4-BE49-F238E27FC236}">
                <a16:creationId xmlns="" xmlns:a16="http://schemas.microsoft.com/office/drawing/2014/main" id="{59E7B178-188B-9ADB-EF88-B7CDE3FF3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448142"/>
            <a:ext cx="6624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Competencias a adquirir en este seminario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079" name="Text Box 2">
            <a:extLst>
              <a:ext uri="{FF2B5EF4-FFF2-40B4-BE49-F238E27FC236}">
                <a16:creationId xmlns="" xmlns:a16="http://schemas.microsoft.com/office/drawing/2014/main" id="{721C56B7-4776-02FF-FC33-A01FBD7DB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pic>
        <p:nvPicPr>
          <p:cNvPr id="3074" name="Picture 3" descr="logoaticaCL">
            <a:extLst>
              <a:ext uri="{FF2B5EF4-FFF2-40B4-BE49-F238E27FC236}">
                <a16:creationId xmlns="" xmlns:a16="http://schemas.microsoft.com/office/drawing/2014/main" id="{448A379C-5C4B-31E4-0533-D0E7795B2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D0D14525-9E63-F0C0-9167-2B46C64734FA}"/>
              </a:ext>
            </a:extLst>
          </p:cNvPr>
          <p:cNvSpPr txBox="1"/>
          <p:nvPr/>
        </p:nvSpPr>
        <p:spPr>
          <a:xfrm>
            <a:off x="1043608" y="530967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Este seminario NO ES en un CURSO DE FORMACIÓN sobre JIRA.</a:t>
            </a:r>
          </a:p>
        </p:txBody>
      </p:sp>
    </p:spTree>
    <p:extLst>
      <p:ext uri="{BB962C8B-B14F-4D97-AF65-F5344CB8AC3E}">
        <p14:creationId xmlns="" xmlns:p14="http://schemas.microsoft.com/office/powerpoint/2010/main" val="3459951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build="p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ítulo 1">
            <a:extLst>
              <a:ext uri="{FF2B5EF4-FFF2-40B4-BE49-F238E27FC236}">
                <a16:creationId xmlns="" xmlns:a16="http://schemas.microsoft.com/office/drawing/2014/main" id="{C46F7C26-30D1-D070-B1BD-4C06BAF22448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3076" name="AutoShape 7">
            <a:extLst>
              <a:ext uri="{FF2B5EF4-FFF2-40B4-BE49-F238E27FC236}">
                <a16:creationId xmlns="" xmlns:a16="http://schemas.microsoft.com/office/drawing/2014/main" id="{ACFEE484-6EBB-C501-0746-6F2140342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3077" name="Text Box 9">
            <a:extLst>
              <a:ext uri="{FF2B5EF4-FFF2-40B4-BE49-F238E27FC236}">
                <a16:creationId xmlns="" xmlns:a16="http://schemas.microsoft.com/office/drawing/2014/main" id="{AAA0E320-B5CB-8F7E-7164-50AEB58E1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12" y="1394154"/>
            <a:ext cx="7834313" cy="321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9pPr>
          </a:lstStyle>
          <a:p>
            <a:pPr algn="just">
              <a:lnSpc>
                <a:spcPct val="150000"/>
              </a:lnSpc>
              <a:buNone/>
            </a:pP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s-ES" sz="1800" dirty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¿Qué es JIRA y para qué implantarlo en mi unidad?</a:t>
            </a:r>
            <a:endParaRPr lang="es-ES" sz="1800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dirty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Conceptos básicos de JIRA.</a:t>
            </a:r>
            <a:endParaRPr lang="es-ES" sz="1800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dirty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JIRA vs DUMBO.</a:t>
            </a:r>
            <a:endParaRPr lang="es-ES" sz="1800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Propuesta 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de plan de trabajo y hoja de ruta para su implantación.</a:t>
            </a: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Gestión del cambio.</a:t>
            </a:r>
            <a:endParaRPr lang="es-ES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78" name="1 CuadroTexto">
            <a:extLst>
              <a:ext uri="{FF2B5EF4-FFF2-40B4-BE49-F238E27FC236}">
                <a16:creationId xmlns="" xmlns:a16="http://schemas.microsoft.com/office/drawing/2014/main" id="{59E7B178-188B-9ADB-EF88-B7CDE3FF3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323850"/>
            <a:ext cx="6624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Índice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079" name="Text Box 2">
            <a:extLst>
              <a:ext uri="{FF2B5EF4-FFF2-40B4-BE49-F238E27FC236}">
                <a16:creationId xmlns="" xmlns:a16="http://schemas.microsoft.com/office/drawing/2014/main" id="{721C56B7-4776-02FF-FC33-A01FBD7DB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pic>
        <p:nvPicPr>
          <p:cNvPr id="3074" name="Picture 3" descr="logoaticaCL">
            <a:extLst>
              <a:ext uri="{FF2B5EF4-FFF2-40B4-BE49-F238E27FC236}">
                <a16:creationId xmlns="" xmlns:a16="http://schemas.microsoft.com/office/drawing/2014/main" id="{448A379C-5C4B-31E4-0533-D0E7795B2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0410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logoaticaCL">
            <a:extLst>
              <a:ext uri="{FF2B5EF4-FFF2-40B4-BE49-F238E27FC236}">
                <a16:creationId xmlns="" xmlns:a16="http://schemas.microsoft.com/office/drawing/2014/main" id="{A6D50F3C-0009-C2C8-6C8E-BD0EEE0C9B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ítulo 1">
            <a:extLst>
              <a:ext uri="{FF2B5EF4-FFF2-40B4-BE49-F238E27FC236}">
                <a16:creationId xmlns="" xmlns:a16="http://schemas.microsoft.com/office/drawing/2014/main" id="{A79F9D08-D049-48A3-B84B-D07F1CE3CA74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15364" name="AutoShape 7">
            <a:extLst>
              <a:ext uri="{FF2B5EF4-FFF2-40B4-BE49-F238E27FC236}">
                <a16:creationId xmlns="" xmlns:a16="http://schemas.microsoft.com/office/drawing/2014/main" id="{58744141-7011-BC72-17A1-0C9C931132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5365" name="Text Box 9">
            <a:extLst>
              <a:ext uri="{FF2B5EF4-FFF2-40B4-BE49-F238E27FC236}">
                <a16:creationId xmlns="" xmlns:a16="http://schemas.microsoft.com/office/drawing/2014/main" id="{9D265898-4EF9-D38B-A5F2-E82BD6E60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81300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Char char="•"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5366" name="1 CuadroTexto">
            <a:extLst>
              <a:ext uri="{FF2B5EF4-FFF2-40B4-BE49-F238E27FC236}">
                <a16:creationId xmlns="" xmlns:a16="http://schemas.microsoft.com/office/drawing/2014/main" id="{A4D2739B-5260-E3D8-03BE-B2B3B0808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255" y="319572"/>
            <a:ext cx="66246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Gestión del cambio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Imprescindible realizar una adecuada gestión del cambio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9" name="8 Rectángulo">
            <a:extLst>
              <a:ext uri="{FF2B5EF4-FFF2-40B4-BE49-F238E27FC236}">
                <a16:creationId xmlns="" xmlns:a16="http://schemas.microsoft.com/office/drawing/2014/main" id="{5C995595-268D-BC2A-A444-847D9DCED6FE}"/>
              </a:ext>
            </a:extLst>
          </p:cNvPr>
          <p:cNvSpPr/>
          <p:nvPr/>
        </p:nvSpPr>
        <p:spPr>
          <a:xfrm>
            <a:off x="503238" y="1760538"/>
            <a:ext cx="7896225" cy="4144724"/>
          </a:xfrm>
          <a:prstGeom prst="rect">
            <a:avLst/>
          </a:prstGeom>
        </p:spPr>
        <p:txBody>
          <a:bodyPr>
            <a:spAutoFit/>
          </a:bodyPr>
          <a:lstStyle>
            <a:lvl1pPr marL="85725" indent="-85725" algn="l">
              <a:defRPr sz="2400">
                <a:solidFill>
                  <a:srgbClr val="000000"/>
                </a:solidFill>
                <a:latin typeface="Bitstream Vera Serif" pitchFamily="16" charset="0"/>
              </a:defRPr>
            </a:lvl1pPr>
            <a:lvl2pPr marL="542925" indent="-180975" algn="l">
              <a:defRPr sz="2400">
                <a:solidFill>
                  <a:srgbClr val="000000"/>
                </a:solidFill>
                <a:latin typeface="Bitstream Vera Serif" pitchFamily="16" charset="0"/>
              </a:defRPr>
            </a:lvl2pPr>
            <a:lvl3pPr algn="l">
              <a:defRPr sz="2400">
                <a:solidFill>
                  <a:srgbClr val="000000"/>
                </a:solidFill>
                <a:latin typeface="Bitstream Vera Serif" pitchFamily="16" charset="0"/>
              </a:defRPr>
            </a:lvl3pPr>
            <a:lvl4pPr algn="l">
              <a:defRPr sz="2400">
                <a:solidFill>
                  <a:srgbClr val="000000"/>
                </a:solidFill>
                <a:latin typeface="Bitstream Vera Serif" pitchFamily="16" charset="0"/>
              </a:defRPr>
            </a:lvl4pPr>
            <a:lvl5pPr algn="l">
              <a:defRPr sz="2400">
                <a:solidFill>
                  <a:srgbClr val="000000"/>
                </a:solidFill>
                <a:latin typeface="Bitstream Vera Serif" pitchFamily="16" charset="0"/>
              </a:defRPr>
            </a:lvl5pPr>
            <a:lvl6pPr marL="2514600" indent="-22860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Bitstream Vera Serif" pitchFamily="16" charset="0"/>
              </a:defRPr>
            </a:lvl6pPr>
            <a:lvl7pPr marL="2971800" indent="-22860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Bitstream Vera Serif" pitchFamily="16" charset="0"/>
              </a:defRPr>
            </a:lvl7pPr>
            <a:lvl8pPr marL="3429000" indent="-22860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Bitstream Vera Serif" pitchFamily="16" charset="0"/>
              </a:defRPr>
            </a:lvl8pPr>
            <a:lvl9pPr marL="3886200" indent="-22860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Bitstream Vera Serif" pitchFamily="16" charset="0"/>
              </a:defRPr>
            </a:lvl9pPr>
          </a:lstStyle>
          <a:p>
            <a:pPr marL="0" indent="0" defTabSz="914400">
              <a:lnSpc>
                <a:spcPts val="1400"/>
              </a:lnSpc>
              <a:spcBef>
                <a:spcPts val="600"/>
              </a:spcBef>
              <a:defRPr/>
            </a:pPr>
            <a:r>
              <a:rPr lang="es-ES" altLang="es-ES_tradnl" sz="1400" dirty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Es necesario elaborar y ejecutar un </a:t>
            </a:r>
            <a:r>
              <a:rPr lang="es-ES" altLang="es-ES_tradnl" sz="1400" b="1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Plan de Gestión del Cambio </a:t>
            </a:r>
            <a:r>
              <a:rPr lang="es-ES" altLang="es-ES_tradnl" sz="1400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global, que comprenda:</a:t>
            </a:r>
          </a:p>
          <a:p>
            <a:pPr marL="647700" lvl="1" indent="-285750" defTabSz="914400">
              <a:lnSpc>
                <a:spcPts val="1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altLang="es-ES_tradnl" sz="1400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Identificación del impacto organizativo para la gestión de los  cambios.</a:t>
            </a:r>
          </a:p>
          <a:p>
            <a:pPr marL="647700" lvl="1" indent="-285750" defTabSz="914400">
              <a:lnSpc>
                <a:spcPts val="1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altLang="es-ES_tradnl" sz="1400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Un </a:t>
            </a:r>
            <a:r>
              <a:rPr lang="es-ES" altLang="es-ES_tradnl" sz="1400" b="1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Plan de Comunicación Interna </a:t>
            </a:r>
            <a:r>
              <a:rPr lang="es-ES" altLang="es-ES_tradnl" sz="1400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con el fin de difundir la visión, objetivos y resultados del proyecto.</a:t>
            </a:r>
          </a:p>
          <a:p>
            <a:pPr marL="647700" lvl="1" indent="-285750" defTabSz="914400">
              <a:lnSpc>
                <a:spcPts val="1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altLang="es-ES_tradnl" sz="1400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Un </a:t>
            </a:r>
            <a:r>
              <a:rPr lang="es-ES" altLang="es-ES_tradnl" sz="1400" b="1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Plan de Participación</a:t>
            </a:r>
            <a:r>
              <a:rPr lang="es-ES" altLang="es-ES_tradnl" sz="1400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  que implique a los destinatarios del cambio.</a:t>
            </a:r>
          </a:p>
          <a:p>
            <a:pPr marL="647700" lvl="1" indent="-285750" defTabSz="914400">
              <a:lnSpc>
                <a:spcPts val="1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altLang="es-ES_tradnl" sz="1400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Un</a:t>
            </a:r>
            <a:r>
              <a:rPr lang="es-ES" altLang="es-ES_tradnl" sz="1400" b="1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 Plan de Formación </a:t>
            </a:r>
            <a:r>
              <a:rPr lang="es-ES" altLang="es-ES_tradnl" sz="1400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coordinado con Centro de Formación para los miembros de la unidad administrativa.</a:t>
            </a:r>
          </a:p>
          <a:p>
            <a:pPr marL="647700" lvl="1" indent="-285750" defTabSz="914400">
              <a:lnSpc>
                <a:spcPts val="1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altLang="es-ES_tradnl" sz="1400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Un </a:t>
            </a:r>
            <a:r>
              <a:rPr lang="es-ES" altLang="es-ES_tradnl" sz="1400" b="1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Plan de Comunicación y Marketing </a:t>
            </a:r>
            <a:r>
              <a:rPr lang="es-ES" altLang="es-ES_tradnl" sz="1400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dirigido a los usuarios finales.</a:t>
            </a:r>
          </a:p>
          <a:p>
            <a:pPr lvl="1" defTabSz="914400">
              <a:lnSpc>
                <a:spcPts val="1400"/>
              </a:lnSpc>
              <a:spcBef>
                <a:spcPts val="600"/>
              </a:spcBef>
              <a:buFontTx/>
              <a:buBlip>
                <a:blip r:embed="rId4"/>
              </a:buBlip>
              <a:defRPr/>
            </a:pPr>
            <a:endParaRPr lang="es-ES" altLang="es-ES_tradnl" sz="1400" dirty="0">
              <a:solidFill>
                <a:schemeClr val="tx1"/>
              </a:solidFill>
              <a:latin typeface="Arial" pitchFamily="34" charset="0"/>
              <a:ea typeface="ＭＳ Ｐゴシック" pitchFamily="-112" charset="-128"/>
              <a:cs typeface="Arial" panose="020B0604020202020204" pitchFamily="34" charset="0"/>
            </a:endParaRPr>
          </a:p>
          <a:p>
            <a:pPr marL="0" indent="0" defTabSz="914400">
              <a:lnSpc>
                <a:spcPts val="1400"/>
              </a:lnSpc>
              <a:spcBef>
                <a:spcPts val="600"/>
              </a:spcBef>
              <a:defRPr/>
            </a:pPr>
            <a:r>
              <a:rPr lang="es-ES" altLang="es-ES_tradnl" sz="1400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Para el éxito del proyecto se considera fundamental:</a:t>
            </a:r>
          </a:p>
          <a:p>
            <a:pPr marL="285750" indent="-285750" defTabSz="914400">
              <a:lnSpc>
                <a:spcPts val="1400"/>
              </a:lnSpc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r>
              <a:rPr lang="es-ES" altLang="es-ES_tradnl" sz="1400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Sensibilizar, concienciar y comunicar a los usuarios respecto al cambio que supondrá el nuevo modelo de atención tratando de minimizar su impacto, y asegurando su cumplimiento de forma ordenada y sistemática. Hacerlos partícipes.</a:t>
            </a:r>
          </a:p>
          <a:p>
            <a:pPr marL="285750" indent="-285750" defTabSz="914400">
              <a:lnSpc>
                <a:spcPts val="1400"/>
              </a:lnSpc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r>
              <a:rPr lang="es-ES" altLang="es-ES_tradnl" sz="1400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Tratar de paliar el posible rechazo inicial que pueda tener en la organización a través de una comunicación adecuada y formar a los afectados por el cambio (en especial el personal interno).</a:t>
            </a:r>
          </a:p>
          <a:p>
            <a:pPr marL="285750" indent="-285750" defTabSz="914400">
              <a:lnSpc>
                <a:spcPts val="1400"/>
              </a:lnSpc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r>
              <a:rPr lang="es-ES" altLang="es-ES_tradnl" sz="1400" dirty="0">
                <a:solidFill>
                  <a:schemeClr val="tx1"/>
                </a:solidFill>
                <a:latin typeface="Arial" pitchFamily="34" charset="0"/>
                <a:ea typeface="ＭＳ Ｐゴシック" pitchFamily="-112" charset="-128"/>
                <a:cs typeface="Arial" panose="020B0604020202020204" pitchFamily="34" charset="0"/>
              </a:rPr>
              <a:t>Realizar una labor de preparación para asumir las responsabilidades asociadas al proyecto.</a:t>
            </a:r>
          </a:p>
        </p:txBody>
      </p:sp>
      <p:sp>
        <p:nvSpPr>
          <p:cNvPr id="15368" name="Text Box 2">
            <a:extLst>
              <a:ext uri="{FF2B5EF4-FFF2-40B4-BE49-F238E27FC236}">
                <a16:creationId xmlns="" xmlns:a16="http://schemas.microsoft.com/office/drawing/2014/main" id="{FEEFB9A5-080C-8B75-ED24-5092A316B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logoaticaCL">
            <a:extLst>
              <a:ext uri="{FF2B5EF4-FFF2-40B4-BE49-F238E27FC236}">
                <a16:creationId xmlns="" xmlns:a16="http://schemas.microsoft.com/office/drawing/2014/main" id="{453C0EDD-309B-45F2-E368-49BA4F9621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ítulo 1">
            <a:extLst>
              <a:ext uri="{FF2B5EF4-FFF2-40B4-BE49-F238E27FC236}">
                <a16:creationId xmlns="" xmlns:a16="http://schemas.microsoft.com/office/drawing/2014/main" id="{B85F6EA6-DFD7-020D-10B3-8E3401ABCD9F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16388" name="AutoShape 7">
            <a:extLst>
              <a:ext uri="{FF2B5EF4-FFF2-40B4-BE49-F238E27FC236}">
                <a16:creationId xmlns="" xmlns:a16="http://schemas.microsoft.com/office/drawing/2014/main" id="{5C3962B6-F81D-6EC3-3574-4AC7F69D15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6389" name="Text Box 9">
            <a:extLst>
              <a:ext uri="{FF2B5EF4-FFF2-40B4-BE49-F238E27FC236}">
                <a16:creationId xmlns="" xmlns:a16="http://schemas.microsoft.com/office/drawing/2014/main" id="{B64F51BC-B095-66A4-C064-682B4655B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81300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Char char="•"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6390" name="1 CuadroTexto">
            <a:extLst>
              <a:ext uri="{FF2B5EF4-FFF2-40B4-BE49-F238E27FC236}">
                <a16:creationId xmlns="" xmlns:a16="http://schemas.microsoft.com/office/drawing/2014/main" id="{698BB8A9-9DC4-5B0E-BB6F-6AE4C133DB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323850"/>
            <a:ext cx="66246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Gestión del cambio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Aspectos concretos relevantes para el éxito del proyecto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6391" name="1 Rectángulo">
            <a:extLst>
              <a:ext uri="{FF2B5EF4-FFF2-40B4-BE49-F238E27FC236}">
                <a16:creationId xmlns="" xmlns:a16="http://schemas.microsoft.com/office/drawing/2014/main" id="{0888EC15-04D5-8529-B30A-FFF2FCF755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523" y="1932754"/>
            <a:ext cx="8256587" cy="381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742950" lvl="1" indent="-285750" algn="just"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" altLang="es-ES_tradnl" sz="1400" b="1" dirty="0">
                <a:latin typeface="Arial" panose="020B0604020202020204" pitchFamily="34" charset="0"/>
              </a:rPr>
              <a:t>Dedicar tiempo al trabajo previo </a:t>
            </a:r>
            <a:r>
              <a:rPr lang="es-ES" altLang="es-ES_tradnl" sz="1400" dirty="0">
                <a:latin typeface="Arial" panose="020B0604020202020204" pitchFamily="34" charset="0"/>
              </a:rPr>
              <a:t>de definición de categorías, proyectos, responsables: no improvisar.</a:t>
            </a:r>
          </a:p>
          <a:p>
            <a:pPr marL="742950" lvl="1" indent="-285750" algn="just"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_tradnl" altLang="es-ES_tradnl" sz="1400" b="1" dirty="0">
                <a:latin typeface="Arial" panose="020B0604020202020204" pitchFamily="34" charset="0"/>
              </a:rPr>
              <a:t>Hacer partícipes </a:t>
            </a:r>
            <a:r>
              <a:rPr lang="es-ES_tradnl" altLang="es-ES_tradnl" sz="1400" dirty="0">
                <a:latin typeface="Arial" panose="020B0604020202020204" pitchFamily="34" charset="0"/>
              </a:rPr>
              <a:t> de todo el proceso </a:t>
            </a:r>
            <a:r>
              <a:rPr lang="es-ES_tradnl" altLang="es-ES_tradnl" sz="1400" b="1" dirty="0">
                <a:latin typeface="Arial" panose="020B0604020202020204" pitchFamily="34" charset="0"/>
              </a:rPr>
              <a:t>y formar adecuadamente a los gestores</a:t>
            </a:r>
            <a:r>
              <a:rPr lang="es-ES_tradnl" altLang="es-ES_tradnl" sz="1400" dirty="0">
                <a:latin typeface="Arial" panose="020B0604020202020204" pitchFamily="34" charset="0"/>
              </a:rPr>
              <a:t>: deben creer en las ventajas del cambio y sentirse </a:t>
            </a:r>
            <a:r>
              <a:rPr lang="es-ES_tradnl" altLang="es-ES_tradnl" sz="1400" dirty="0" err="1">
                <a:latin typeface="Arial" panose="020B0604020202020204" pitchFamily="34" charset="0"/>
              </a:rPr>
              <a:t>co-líderes</a:t>
            </a:r>
            <a:r>
              <a:rPr lang="es-ES_tradnl" altLang="es-ES_tradnl" sz="1400" dirty="0">
                <a:latin typeface="Arial" panose="020B0604020202020204" pitchFamily="34" charset="0"/>
              </a:rPr>
              <a:t> del proyecto.</a:t>
            </a:r>
          </a:p>
          <a:p>
            <a:pPr marL="742950" lvl="1" indent="-285750" algn="just"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_tradnl" altLang="es-ES_tradnl" sz="1400" b="1" dirty="0">
                <a:latin typeface="Arial" panose="020B0604020202020204" pitchFamily="34" charset="0"/>
              </a:rPr>
              <a:t>Comunicar</a:t>
            </a:r>
            <a:r>
              <a:rPr lang="es-ES_tradnl" altLang="es-ES_tradnl" sz="1400" dirty="0">
                <a:latin typeface="Arial" panose="020B0604020202020204" pitchFamily="34" charset="0"/>
              </a:rPr>
              <a:t> bien a los usuarios.</a:t>
            </a:r>
          </a:p>
          <a:p>
            <a:pPr marL="742950" lvl="1" indent="-285750" algn="just"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_tradnl" altLang="es-ES_tradnl" sz="1400" dirty="0">
                <a:latin typeface="Arial" panose="020B0604020202020204" pitchFamily="34" charset="0"/>
              </a:rPr>
              <a:t>Vencer la resistencia externa mediante </a:t>
            </a:r>
            <a:r>
              <a:rPr lang="es-ES_tradnl" altLang="es-ES_tradnl" sz="1400" b="1" dirty="0">
                <a:latin typeface="Arial" panose="020B0604020202020204" pitchFamily="34" charset="0"/>
              </a:rPr>
              <a:t>acompañamiento al principio</a:t>
            </a:r>
            <a:r>
              <a:rPr lang="es-ES_tradnl" altLang="es-ES_tradnl" sz="1400" dirty="0">
                <a:latin typeface="Arial" panose="020B0604020202020204" pitchFamily="34" charset="0"/>
              </a:rPr>
              <a:t>: “Yo pongo la tarea en tu nombre…”.</a:t>
            </a:r>
          </a:p>
          <a:p>
            <a:pPr marL="742950" lvl="1" indent="-285750" algn="just"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_tradnl" altLang="es-ES_tradnl" sz="1400" dirty="0">
                <a:latin typeface="Arial" panose="020B0604020202020204" pitchFamily="34" charset="0"/>
              </a:rPr>
              <a:t>Informar adecuadamente del </a:t>
            </a:r>
            <a:r>
              <a:rPr lang="es-ES_tradnl" altLang="es-ES_tradnl" sz="1400" b="1" dirty="0">
                <a:latin typeface="Arial" panose="020B0604020202020204" pitchFamily="34" charset="0"/>
              </a:rPr>
              <a:t>seguimiento y cierre de la tarea </a:t>
            </a:r>
            <a:r>
              <a:rPr lang="es-ES_tradnl" altLang="es-ES_tradnl" sz="1400" dirty="0">
                <a:latin typeface="Arial" panose="020B0604020202020204" pitchFamily="34" charset="0"/>
              </a:rPr>
              <a:t>por parte del gestor: el beneficio al usuario es inmediato (vencer convenciendo).</a:t>
            </a:r>
          </a:p>
          <a:p>
            <a:pPr marL="742950" lvl="1" indent="-285750" algn="just"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_tradnl" altLang="es-ES_tradnl" sz="1400" dirty="0">
                <a:latin typeface="Arial" panose="020B0604020202020204" pitchFamily="34" charset="0"/>
              </a:rPr>
              <a:t>Establecer un </a:t>
            </a:r>
            <a:r>
              <a:rPr lang="es-ES_tradnl" altLang="es-ES_tradnl" sz="1400" b="1" dirty="0">
                <a:latin typeface="Arial" panose="020B0604020202020204" pitchFamily="34" charset="0"/>
              </a:rPr>
              <a:t>equipo que gestione la cola</a:t>
            </a:r>
            <a:r>
              <a:rPr lang="es-ES_tradnl" altLang="es-ES_tradnl" sz="1400" dirty="0">
                <a:latin typeface="Arial" panose="020B0604020202020204" pitchFamily="34" charset="0"/>
              </a:rPr>
              <a:t>. No es un trabajo baladí, requiere galones y conocimiento del negocio. Puede ser rotatorio.</a:t>
            </a:r>
          </a:p>
          <a:p>
            <a:pPr marL="742950" lvl="1" indent="-285750" algn="just"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_tradnl" altLang="es-ES_tradnl" sz="1400" b="1" dirty="0">
                <a:latin typeface="Arial" panose="020B0604020202020204" pitchFamily="34" charset="0"/>
              </a:rPr>
              <a:t>Todo debe quedar registrado</a:t>
            </a:r>
            <a:r>
              <a:rPr lang="es-ES_tradnl" altLang="es-ES_tradnl" sz="1400" dirty="0">
                <a:latin typeface="Arial" panose="020B0604020202020204" pitchFamily="34" charset="0"/>
              </a:rPr>
              <a:t>: lo que no está en JIRA no se ha hecho. Esto requiere seguimiento desde el principio.</a:t>
            </a:r>
          </a:p>
        </p:txBody>
      </p:sp>
      <p:sp>
        <p:nvSpPr>
          <p:cNvPr id="16392" name="Text Box 2">
            <a:extLst>
              <a:ext uri="{FF2B5EF4-FFF2-40B4-BE49-F238E27FC236}">
                <a16:creationId xmlns="" xmlns:a16="http://schemas.microsoft.com/office/drawing/2014/main" id="{776BC894-BA6C-11F5-520C-CF7781AED8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logoaticaCL">
            <a:extLst>
              <a:ext uri="{FF2B5EF4-FFF2-40B4-BE49-F238E27FC236}">
                <a16:creationId xmlns="" xmlns:a16="http://schemas.microsoft.com/office/drawing/2014/main" id="{27961F39-6963-C3D4-5273-84E355E2D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ítulo 1">
            <a:extLst>
              <a:ext uri="{FF2B5EF4-FFF2-40B4-BE49-F238E27FC236}">
                <a16:creationId xmlns="" xmlns:a16="http://schemas.microsoft.com/office/drawing/2014/main" id="{3CB2CFD0-B1FE-3577-22D9-2A2040597AC4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17412" name="AutoShape 7">
            <a:extLst>
              <a:ext uri="{FF2B5EF4-FFF2-40B4-BE49-F238E27FC236}">
                <a16:creationId xmlns="" xmlns:a16="http://schemas.microsoft.com/office/drawing/2014/main" id="{DD3CB6BC-A44E-0140-A3E9-865BCA286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7413" name="Text Box 9">
            <a:extLst>
              <a:ext uri="{FF2B5EF4-FFF2-40B4-BE49-F238E27FC236}">
                <a16:creationId xmlns="" xmlns:a16="http://schemas.microsoft.com/office/drawing/2014/main" id="{B332454B-9142-DCBD-DE4C-D9AA3C1F62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81300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Char char="•"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7414" name="1 CuadroTexto">
            <a:extLst>
              <a:ext uri="{FF2B5EF4-FFF2-40B4-BE49-F238E27FC236}">
                <a16:creationId xmlns="" xmlns:a16="http://schemas.microsoft.com/office/drawing/2014/main" id="{E0B9841E-FE4C-F2C8-DFD7-A2751B747F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323850"/>
            <a:ext cx="6624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Y, para más adelante…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7415" name="1 Rectángulo">
            <a:extLst>
              <a:ext uri="{FF2B5EF4-FFF2-40B4-BE49-F238E27FC236}">
                <a16:creationId xmlns="" xmlns:a16="http://schemas.microsoft.com/office/drawing/2014/main" id="{3F630B6A-E681-7966-38CC-D1B8A309D6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809750"/>
            <a:ext cx="8256587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s-ES" altLang="es-ES_tradnl" sz="1600" dirty="0">
                <a:latin typeface="Arial" panose="020B0604020202020204" pitchFamily="34" charset="0"/>
              </a:rPr>
              <a:t>Siguientes pasos, una vez implantado y consolidado (madurez):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endParaRPr lang="es-ES" altLang="es-ES_tradnl" sz="1600" dirty="0">
              <a:latin typeface="Arial" panose="020B0604020202020204" pitchFamily="34" charset="0"/>
            </a:endParaRP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Font typeface="Symbol" panose="05050102010706020507" pitchFamily="18" charset="2"/>
              <a:buChar char="®"/>
            </a:pPr>
            <a:r>
              <a:rPr lang="es-ES" altLang="es-ES_tradnl" sz="1600" b="1" dirty="0">
                <a:latin typeface="Arial" panose="020B0604020202020204" pitchFamily="34" charset="0"/>
              </a:rPr>
              <a:t> Limitar la entrada de llamadas telefónicas </a:t>
            </a:r>
            <a:r>
              <a:rPr lang="es-ES" altLang="es-ES_tradnl" sz="1600" dirty="0">
                <a:latin typeface="Arial" panose="020B0604020202020204" pitchFamily="34" charset="0"/>
              </a:rPr>
              <a:t>a gestores:</a:t>
            </a:r>
          </a:p>
          <a:p>
            <a:pPr lvl="2" eaLnBrk="1" hangingPunct="1">
              <a:spcBef>
                <a:spcPct val="0"/>
              </a:spcBef>
              <a:spcAft>
                <a:spcPts val="1200"/>
              </a:spcAft>
              <a:buFont typeface="Symbol" panose="05050102010706020507" pitchFamily="18" charset="2"/>
              <a:buChar char="®"/>
            </a:pPr>
            <a:r>
              <a:rPr lang="es-ES" altLang="es-ES_tradnl" sz="1600" dirty="0">
                <a:latin typeface="Arial" panose="020B0604020202020204" pitchFamily="34" charset="0"/>
              </a:rPr>
              <a:t> Uso de listas blancas y negras.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s-ES" altLang="es-ES_tradnl" sz="1600" dirty="0">
                <a:latin typeface="Arial" panose="020B0604020202020204" pitchFamily="34" charset="0"/>
              </a:rPr>
              <a:t> 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Font typeface="Symbol" panose="05050102010706020507" pitchFamily="18" charset="2"/>
              <a:buChar char="®"/>
            </a:pPr>
            <a:r>
              <a:rPr lang="es-ES" altLang="es-ES_tradnl" sz="1600" dirty="0">
                <a:latin typeface="Arial" panose="020B0604020202020204" pitchFamily="34" charset="0"/>
              </a:rPr>
              <a:t> Establecer </a:t>
            </a:r>
            <a:r>
              <a:rPr lang="es-ES" altLang="es-ES_tradnl" sz="1600" b="1" dirty="0">
                <a:latin typeface="Arial" panose="020B0604020202020204" pitchFamily="34" charset="0"/>
              </a:rPr>
              <a:t>ventanilla única </a:t>
            </a:r>
            <a:r>
              <a:rPr lang="es-ES" altLang="es-ES_tradnl" sz="1600" dirty="0">
                <a:latin typeface="Arial" panose="020B0604020202020204" pitchFamily="34" charset="0"/>
              </a:rPr>
              <a:t>para usuarios no @</a:t>
            </a:r>
            <a:r>
              <a:rPr lang="es-ES" altLang="es-ES_tradnl" sz="1600" dirty="0" err="1">
                <a:latin typeface="Arial" panose="020B0604020202020204" pitchFamily="34" charset="0"/>
              </a:rPr>
              <a:t>um.es</a:t>
            </a:r>
            <a:r>
              <a:rPr lang="es-ES" altLang="es-ES_tradnl" sz="1600" dirty="0">
                <a:latin typeface="Arial" panose="020B0604020202020204" pitchFamily="34" charset="0"/>
              </a:rPr>
              <a:t>, evitando presencialidad en despachos de personal de gestión.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Font typeface="Symbol" panose="05050102010706020507" pitchFamily="18" charset="2"/>
              <a:buChar char="®"/>
            </a:pPr>
            <a:endParaRPr lang="es-ES" altLang="es-ES_tradnl" sz="1600" dirty="0">
              <a:latin typeface="Arial" panose="020B0604020202020204" pitchFamily="34" charset="0"/>
            </a:endParaRP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Font typeface="Symbol" panose="05050102010706020507" pitchFamily="18" charset="2"/>
              <a:buChar char="®"/>
            </a:pPr>
            <a:r>
              <a:rPr lang="es-ES" altLang="es-ES_tradnl" sz="1600" dirty="0">
                <a:latin typeface="Arial" panose="020B0604020202020204" pitchFamily="34" charset="0"/>
              </a:rPr>
              <a:t> Incluir el flujo de </a:t>
            </a:r>
            <a:r>
              <a:rPr lang="es-ES" altLang="es-ES_tradnl" sz="1600" b="1" dirty="0">
                <a:latin typeface="Arial" panose="020B0604020202020204" pitchFamily="34" charset="0"/>
              </a:rPr>
              <a:t>valoración</a:t>
            </a:r>
            <a:r>
              <a:rPr lang="es-ES" altLang="es-ES_tradnl" sz="1600" dirty="0">
                <a:latin typeface="Arial" panose="020B0604020202020204" pitchFamily="34" charset="0"/>
              </a:rPr>
              <a:t> del usuario final tras el cierre de la tarea.</a:t>
            </a:r>
          </a:p>
        </p:txBody>
      </p:sp>
      <p:sp>
        <p:nvSpPr>
          <p:cNvPr id="17416" name="Text Box 2">
            <a:extLst>
              <a:ext uri="{FF2B5EF4-FFF2-40B4-BE49-F238E27FC236}">
                <a16:creationId xmlns="" xmlns:a16="http://schemas.microsoft.com/office/drawing/2014/main" id="{22002BA9-7504-1ED8-833A-36F1478142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logoaticaCL">
            <a:extLst>
              <a:ext uri="{FF2B5EF4-FFF2-40B4-BE49-F238E27FC236}">
                <a16:creationId xmlns="" xmlns:a16="http://schemas.microsoft.com/office/drawing/2014/main" id="{F7D902C7-E537-ECF4-E80B-B66B1D6D2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ítulo 1">
            <a:extLst>
              <a:ext uri="{FF2B5EF4-FFF2-40B4-BE49-F238E27FC236}">
                <a16:creationId xmlns="" xmlns:a16="http://schemas.microsoft.com/office/drawing/2014/main" id="{A4CFA25C-DBE4-3B59-D34D-96D282960399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18436" name="AutoShape 7">
            <a:extLst>
              <a:ext uri="{FF2B5EF4-FFF2-40B4-BE49-F238E27FC236}">
                <a16:creationId xmlns="" xmlns:a16="http://schemas.microsoft.com/office/drawing/2014/main" id="{0D4C3868-3EAD-FB7E-9246-28B25AD05F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8437" name="Text Box 9">
            <a:extLst>
              <a:ext uri="{FF2B5EF4-FFF2-40B4-BE49-F238E27FC236}">
                <a16:creationId xmlns="" xmlns:a16="http://schemas.microsoft.com/office/drawing/2014/main" id="{E6B78579-0391-376B-1B7B-4A847D539C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81300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Char char="•"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18438" name="1 CuadroTexto">
            <a:extLst>
              <a:ext uri="{FF2B5EF4-FFF2-40B4-BE49-F238E27FC236}">
                <a16:creationId xmlns="" xmlns:a16="http://schemas.microsoft.com/office/drawing/2014/main" id="{83577416-6DD7-328E-7838-108893CA5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618" y="467380"/>
            <a:ext cx="6624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¿Preguntas?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8439" name="Rectangle 5">
            <a:extLst>
              <a:ext uri="{FF2B5EF4-FFF2-40B4-BE49-F238E27FC236}">
                <a16:creationId xmlns="" xmlns:a16="http://schemas.microsoft.com/office/drawing/2014/main" id="{1FF587A6-72A3-8F85-E40F-B5EA10901F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0863" y="1736725"/>
            <a:ext cx="55975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9725" indent="-339725" defTabSz="4492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4926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4926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4926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49263" eaLnBrk="0" hangingPunct="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1100"/>
              </a:spcBef>
              <a:buClr>
                <a:srgbClr val="A6A6A6"/>
              </a:buClr>
              <a:buFont typeface="Arial" panose="020B0604020202020204" pitchFamily="34" charset="0"/>
              <a:buNone/>
            </a:pPr>
            <a:r>
              <a:rPr lang="es-ES_tradnl" altLang="es-ES_tradnl" sz="4400">
                <a:solidFill>
                  <a:srgbClr val="000000"/>
                </a:solidFill>
              </a:rPr>
              <a:t>Gracias por su atención</a:t>
            </a:r>
          </a:p>
        </p:txBody>
      </p:sp>
      <p:pic>
        <p:nvPicPr>
          <p:cNvPr id="18440" name="Picture 6">
            <a:extLst>
              <a:ext uri="{FF2B5EF4-FFF2-40B4-BE49-F238E27FC236}">
                <a16:creationId xmlns="" xmlns:a16="http://schemas.microsoft.com/office/drawing/2014/main" id="{49F56F9C-5E32-3039-1F0F-C9FF5E2594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3" y="3465513"/>
            <a:ext cx="1274762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8441" name="Text Box 2">
            <a:extLst>
              <a:ext uri="{FF2B5EF4-FFF2-40B4-BE49-F238E27FC236}">
                <a16:creationId xmlns="" xmlns:a16="http://schemas.microsoft.com/office/drawing/2014/main" id="{E64C27DA-768A-28A0-69E6-31626B24A1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ítulo 1">
            <a:extLst>
              <a:ext uri="{FF2B5EF4-FFF2-40B4-BE49-F238E27FC236}">
                <a16:creationId xmlns="" xmlns:a16="http://schemas.microsoft.com/office/drawing/2014/main" id="{C46F7C26-30D1-D070-B1BD-4C06BAF22448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3076" name="AutoShape 7">
            <a:extLst>
              <a:ext uri="{FF2B5EF4-FFF2-40B4-BE49-F238E27FC236}">
                <a16:creationId xmlns="" xmlns:a16="http://schemas.microsoft.com/office/drawing/2014/main" id="{ACFEE484-6EBB-C501-0746-6F2140342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3077" name="Text Box 9">
            <a:extLst>
              <a:ext uri="{FF2B5EF4-FFF2-40B4-BE49-F238E27FC236}">
                <a16:creationId xmlns="" xmlns:a16="http://schemas.microsoft.com/office/drawing/2014/main" id="{AAA0E320-B5CB-8F7E-7164-50AEB58E1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12" y="1394154"/>
            <a:ext cx="7834313" cy="358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9pPr>
          </a:lstStyle>
          <a:p>
            <a:pPr algn="just">
              <a:lnSpc>
                <a:spcPct val="150000"/>
              </a:lnSpc>
              <a:buNone/>
            </a:pP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s-E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¿Qué es JIRA y para qué implantarlo en mi unidad?</a:t>
            </a:r>
            <a:endParaRPr lang="es-ES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dirty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Conceptos básicos de JIRA.</a:t>
            </a:r>
            <a:endParaRPr lang="es-ES" sz="1800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dirty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JIRA vs DUMBO.</a:t>
            </a:r>
            <a:endParaRPr lang="es-ES" sz="1800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Propuesta 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de plan de trabajo y hoja de ruta para su implantación.</a:t>
            </a: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Gestión del cambio.</a:t>
            </a:r>
            <a:endParaRPr lang="es-ES" sz="1800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defTabSz="914400" eaLnBrk="1" hangingPunct="1">
              <a:spcBef>
                <a:spcPct val="50000"/>
              </a:spcBef>
              <a:buFont typeface="Arial" charset="0"/>
              <a:buNone/>
              <a:defRPr/>
            </a:pPr>
            <a:endParaRPr lang="es-ES" altLang="es-ES_tradnl" sz="1600" dirty="0">
              <a:latin typeface="Arial" charset="0"/>
            </a:endParaRPr>
          </a:p>
        </p:txBody>
      </p:sp>
      <p:sp>
        <p:nvSpPr>
          <p:cNvPr id="3078" name="1 CuadroTexto">
            <a:extLst>
              <a:ext uri="{FF2B5EF4-FFF2-40B4-BE49-F238E27FC236}">
                <a16:creationId xmlns="" xmlns:a16="http://schemas.microsoft.com/office/drawing/2014/main" id="{59E7B178-188B-9ADB-EF88-B7CDE3FF3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323850"/>
            <a:ext cx="6624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Índice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079" name="Text Box 2">
            <a:extLst>
              <a:ext uri="{FF2B5EF4-FFF2-40B4-BE49-F238E27FC236}">
                <a16:creationId xmlns="" xmlns:a16="http://schemas.microsoft.com/office/drawing/2014/main" id="{721C56B7-4776-02FF-FC33-A01FBD7DB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pic>
        <p:nvPicPr>
          <p:cNvPr id="3074" name="Picture 3" descr="logoaticaCL">
            <a:extLst>
              <a:ext uri="{FF2B5EF4-FFF2-40B4-BE49-F238E27FC236}">
                <a16:creationId xmlns="" xmlns:a16="http://schemas.microsoft.com/office/drawing/2014/main" id="{448A379C-5C4B-31E4-0533-D0E7795B2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01775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logoaticaCL">
            <a:extLst>
              <a:ext uri="{FF2B5EF4-FFF2-40B4-BE49-F238E27FC236}">
                <a16:creationId xmlns="" xmlns:a16="http://schemas.microsoft.com/office/drawing/2014/main" id="{31C08E35-2A46-7DC8-18CE-64ACDB406B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ítulo 1">
            <a:extLst>
              <a:ext uri="{FF2B5EF4-FFF2-40B4-BE49-F238E27FC236}">
                <a16:creationId xmlns="" xmlns:a16="http://schemas.microsoft.com/office/drawing/2014/main" id="{99715C80-F8C5-D08C-8339-1A4F2545E1A8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4100" name="AutoShape 7">
            <a:extLst>
              <a:ext uri="{FF2B5EF4-FFF2-40B4-BE49-F238E27FC236}">
                <a16:creationId xmlns="" xmlns:a16="http://schemas.microsoft.com/office/drawing/2014/main" id="{00D4374D-19BC-525D-537B-87E1AC080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4101" name="1 CuadroTexto">
            <a:extLst>
              <a:ext uri="{FF2B5EF4-FFF2-40B4-BE49-F238E27FC236}">
                <a16:creationId xmlns="" xmlns:a16="http://schemas.microsoft.com/office/drawing/2014/main" id="{F0B7B3D6-8AA1-E135-B695-F3BE50A3FD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323850"/>
            <a:ext cx="66246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¿Qué es JIRA y para qué implantarlo en mi unidad?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Matriz DAFO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2" name="11 Rectángulo">
            <a:extLst>
              <a:ext uri="{FF2B5EF4-FFF2-40B4-BE49-F238E27FC236}">
                <a16:creationId xmlns="" xmlns:a16="http://schemas.microsoft.com/office/drawing/2014/main" id="{880E7C97-21B9-7934-F080-D9F15EEF06F9}"/>
              </a:ext>
            </a:extLst>
          </p:cNvPr>
          <p:cNvSpPr/>
          <p:nvPr/>
        </p:nvSpPr>
        <p:spPr>
          <a:xfrm>
            <a:off x="521994" y="1637653"/>
            <a:ext cx="4054475" cy="1987550"/>
          </a:xfrm>
          <a:prstGeom prst="rect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solidFill>
                  <a:schemeClr val="tx1"/>
                </a:solidFill>
              </a:rPr>
              <a:t>Debilidades</a:t>
            </a:r>
          </a:p>
          <a:p>
            <a:pPr algn="ctr">
              <a:defRPr/>
            </a:pPr>
            <a:endParaRPr lang="es-ES" b="1" dirty="0">
              <a:solidFill>
                <a:schemeClr val="tx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Importante carga de trabajo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Atención  multicanal (telefónica/presencial/email) sin trazabilidad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Cuellos de botella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Indicadores débiles y manuales</a:t>
            </a:r>
            <a:endParaRPr lang="es-ES_tradnl" sz="1400" dirty="0">
              <a:solidFill>
                <a:schemeClr val="tx1"/>
              </a:solidFill>
            </a:endParaRPr>
          </a:p>
        </p:txBody>
      </p:sp>
      <p:sp>
        <p:nvSpPr>
          <p:cNvPr id="25" name="24 Rectángulo">
            <a:extLst>
              <a:ext uri="{FF2B5EF4-FFF2-40B4-BE49-F238E27FC236}">
                <a16:creationId xmlns="" xmlns:a16="http://schemas.microsoft.com/office/drawing/2014/main" id="{67EDE3E7-472B-48E3-C052-05A140E281A1}"/>
              </a:ext>
            </a:extLst>
          </p:cNvPr>
          <p:cNvSpPr/>
          <p:nvPr/>
        </p:nvSpPr>
        <p:spPr>
          <a:xfrm>
            <a:off x="4591050" y="3624263"/>
            <a:ext cx="3941763" cy="2613025"/>
          </a:xfrm>
          <a:prstGeom prst="rect">
            <a:avLst/>
          </a:prstGeom>
          <a:solidFill>
            <a:srgbClr val="99FF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s-ES" b="1" dirty="0">
                <a:solidFill>
                  <a:schemeClr val="tx1"/>
                </a:solidFill>
              </a:rPr>
              <a:t>Oportunidades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Mejora en la experiencia de usuario: retorno de su valoración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Visibilidad del trabajo realizado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Trazabilidad – Control de estado del trámite – Reducción de tiempos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BD de conocimiento – Normalización de tareas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Indicadores y cuadros de mando automáticos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Toma de decisiones informada</a:t>
            </a:r>
            <a:endParaRPr lang="es-ES_tradnl" sz="1400" dirty="0">
              <a:solidFill>
                <a:schemeClr val="tx1"/>
              </a:solidFill>
            </a:endParaRPr>
          </a:p>
        </p:txBody>
      </p:sp>
      <p:sp>
        <p:nvSpPr>
          <p:cNvPr id="26" name="25 Rectángulo">
            <a:extLst>
              <a:ext uri="{FF2B5EF4-FFF2-40B4-BE49-F238E27FC236}">
                <a16:creationId xmlns="" xmlns:a16="http://schemas.microsoft.com/office/drawing/2014/main" id="{ABE549C5-32D4-EDAE-1A2A-4FF5A5A038C2}"/>
              </a:ext>
            </a:extLst>
          </p:cNvPr>
          <p:cNvSpPr/>
          <p:nvPr/>
        </p:nvSpPr>
        <p:spPr>
          <a:xfrm>
            <a:off x="4586288" y="1628775"/>
            <a:ext cx="3946525" cy="1987550"/>
          </a:xfrm>
          <a:prstGeom prst="rect">
            <a:avLst/>
          </a:prstGeom>
          <a:solidFill>
            <a:srgbClr val="FF99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solidFill>
                  <a:schemeClr val="tx1"/>
                </a:solidFill>
              </a:rPr>
              <a:t>Amenazas</a:t>
            </a:r>
          </a:p>
          <a:p>
            <a:pPr algn="ctr">
              <a:defRPr/>
            </a:pPr>
            <a:endParaRPr lang="es-ES" b="1" dirty="0">
              <a:solidFill>
                <a:schemeClr val="tx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Resistencia al cambio:</a:t>
            </a:r>
          </a:p>
          <a:p>
            <a:pPr marL="628650" lvl="1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“Me quieren controlar”</a:t>
            </a:r>
          </a:p>
          <a:p>
            <a:pPr marL="628650" lvl="1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Pérdida de contacto directo con los usuarios</a:t>
            </a:r>
          </a:p>
          <a:p>
            <a:pPr marL="628650" lvl="1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“Esto supone más trabajo”</a:t>
            </a:r>
          </a:p>
          <a:p>
            <a:pPr>
              <a:defRPr/>
            </a:pPr>
            <a:endParaRPr lang="es-ES_tradnl" sz="1200" dirty="0">
              <a:solidFill>
                <a:schemeClr val="tx1"/>
              </a:solidFill>
            </a:endParaRPr>
          </a:p>
        </p:txBody>
      </p:sp>
      <p:sp>
        <p:nvSpPr>
          <p:cNvPr id="27" name="26 Rectángulo">
            <a:extLst>
              <a:ext uri="{FF2B5EF4-FFF2-40B4-BE49-F238E27FC236}">
                <a16:creationId xmlns="" xmlns:a16="http://schemas.microsoft.com/office/drawing/2014/main" id="{B7024534-9B98-8D53-481A-9CBE395429EF}"/>
              </a:ext>
            </a:extLst>
          </p:cNvPr>
          <p:cNvSpPr/>
          <p:nvPr/>
        </p:nvSpPr>
        <p:spPr>
          <a:xfrm>
            <a:off x="521994" y="3635375"/>
            <a:ext cx="4054475" cy="2601913"/>
          </a:xfrm>
          <a:prstGeom prst="rect">
            <a:avLst/>
          </a:prstGeom>
          <a:solidFill>
            <a:srgbClr val="00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solidFill>
                  <a:schemeClr val="tx1"/>
                </a:solidFill>
              </a:rPr>
              <a:t>Fortalezas</a:t>
            </a:r>
          </a:p>
          <a:p>
            <a:pPr algn="ctr">
              <a:defRPr/>
            </a:pPr>
            <a:endParaRPr lang="es-ES" b="1" dirty="0">
              <a:solidFill>
                <a:schemeClr val="tx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Conocimiento del negocio: alta cualificación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Disponibilidad de apoyo para la implantación (experiencia y acompañamiento ÁTICA)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es-ES" sz="1400" dirty="0">
                <a:solidFill>
                  <a:schemeClr val="tx1"/>
                </a:solidFill>
              </a:rPr>
              <a:t>No es una novedad para el usuario final: familiaridad con la interfaz</a:t>
            </a:r>
            <a:endParaRPr lang="es-ES_tradnl" sz="1400" dirty="0">
              <a:solidFill>
                <a:schemeClr val="tx1"/>
              </a:solidFill>
            </a:endParaRPr>
          </a:p>
        </p:txBody>
      </p:sp>
      <p:sp>
        <p:nvSpPr>
          <p:cNvPr id="4106" name="Text Box 2">
            <a:extLst>
              <a:ext uri="{FF2B5EF4-FFF2-40B4-BE49-F238E27FC236}">
                <a16:creationId xmlns="" xmlns:a16="http://schemas.microsoft.com/office/drawing/2014/main" id="{2B812576-FEFF-4260-AD55-8AD936056E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5" grpId="0" animBg="1"/>
      <p:bldP spid="2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ítulo 1">
            <a:extLst>
              <a:ext uri="{FF2B5EF4-FFF2-40B4-BE49-F238E27FC236}">
                <a16:creationId xmlns="" xmlns:a16="http://schemas.microsoft.com/office/drawing/2014/main" id="{C46F7C26-30D1-D070-B1BD-4C06BAF22448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3076" name="AutoShape 7">
            <a:extLst>
              <a:ext uri="{FF2B5EF4-FFF2-40B4-BE49-F238E27FC236}">
                <a16:creationId xmlns="" xmlns:a16="http://schemas.microsoft.com/office/drawing/2014/main" id="{ACFEE484-6EBB-C501-0746-6F2140342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3077" name="Text Box 9">
            <a:extLst>
              <a:ext uri="{FF2B5EF4-FFF2-40B4-BE49-F238E27FC236}">
                <a16:creationId xmlns="" xmlns:a16="http://schemas.microsoft.com/office/drawing/2014/main" id="{AAA0E320-B5CB-8F7E-7164-50AEB58E1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132" y="1466850"/>
            <a:ext cx="7834313" cy="115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9pPr>
          </a:lstStyle>
          <a:p>
            <a:pPr algn="just" defTabSz="914400" eaLnBrk="1" hangingPunct="1">
              <a:lnSpc>
                <a:spcPct val="150000"/>
              </a:lnSpc>
              <a:spcBef>
                <a:spcPct val="50000"/>
              </a:spcBef>
              <a:buFont typeface="Arial" charset="0"/>
              <a:buNone/>
              <a:defRPr/>
            </a:pPr>
            <a:r>
              <a:rPr lang="es-ES" altLang="es-ES_tradnl" sz="1600" dirty="0">
                <a:latin typeface="Arial" charset="0"/>
              </a:rPr>
              <a:t>El objetivo de llevar a cabo un proyecto de implantación de JIRA es que </a:t>
            </a:r>
            <a:r>
              <a:rPr lang="es-ES" altLang="es-ES_tradnl" sz="1600" b="1" dirty="0">
                <a:latin typeface="Arial" charset="0"/>
              </a:rPr>
              <a:t>todo el trabajo que se realiza</a:t>
            </a:r>
            <a:r>
              <a:rPr lang="es-ES" altLang="es-ES_tradnl" sz="1600" dirty="0">
                <a:latin typeface="Arial" charset="0"/>
              </a:rPr>
              <a:t> por parte de la unidad </a:t>
            </a:r>
            <a:r>
              <a:rPr lang="es-ES" altLang="es-ES_tradnl" sz="1600" b="1" dirty="0">
                <a:latin typeface="Arial" charset="0"/>
              </a:rPr>
              <a:t>sea gestionado mediante el uso de la herramienta,</a:t>
            </a:r>
            <a:r>
              <a:rPr lang="es-ES" altLang="es-ES_tradnl" sz="1600" dirty="0">
                <a:latin typeface="Arial" charset="0"/>
              </a:rPr>
              <a:t> tal y como ya se viene realizando por parte de algunas unidades.</a:t>
            </a:r>
          </a:p>
        </p:txBody>
      </p:sp>
      <p:sp>
        <p:nvSpPr>
          <p:cNvPr id="3078" name="1 CuadroTexto">
            <a:extLst>
              <a:ext uri="{FF2B5EF4-FFF2-40B4-BE49-F238E27FC236}">
                <a16:creationId xmlns="" xmlns:a16="http://schemas.microsoft.com/office/drawing/2014/main" id="{59E7B178-188B-9ADB-EF88-B7CDE3FF3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323850"/>
            <a:ext cx="66246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¿Qué es JIRA y para qué implantarlo en mi unidad?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Objetivo último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079" name="Text Box 2">
            <a:extLst>
              <a:ext uri="{FF2B5EF4-FFF2-40B4-BE49-F238E27FC236}">
                <a16:creationId xmlns="" xmlns:a16="http://schemas.microsoft.com/office/drawing/2014/main" id="{721C56B7-4776-02FF-FC33-A01FBD7DB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05BE5C64-2E98-BBE0-C056-166D4D39C7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620" y="2794674"/>
            <a:ext cx="6840760" cy="3402431"/>
          </a:xfrm>
          <a:prstGeom prst="rect">
            <a:avLst/>
          </a:prstGeom>
        </p:spPr>
      </p:pic>
      <p:pic>
        <p:nvPicPr>
          <p:cNvPr id="3074" name="Picture 3" descr="logoaticaCL">
            <a:extLst>
              <a:ext uri="{FF2B5EF4-FFF2-40B4-BE49-F238E27FC236}">
                <a16:creationId xmlns="" xmlns:a16="http://schemas.microsoft.com/office/drawing/2014/main" id="{448A379C-5C4B-31E4-0533-D0E7795B2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ítulo 1">
            <a:extLst>
              <a:ext uri="{FF2B5EF4-FFF2-40B4-BE49-F238E27FC236}">
                <a16:creationId xmlns="" xmlns:a16="http://schemas.microsoft.com/office/drawing/2014/main" id="{C46F7C26-30D1-D070-B1BD-4C06BAF22448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3076" name="AutoShape 7">
            <a:extLst>
              <a:ext uri="{FF2B5EF4-FFF2-40B4-BE49-F238E27FC236}">
                <a16:creationId xmlns="" xmlns:a16="http://schemas.microsoft.com/office/drawing/2014/main" id="{ACFEE484-6EBB-C501-0746-6F2140342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3077" name="Text Box 9">
            <a:extLst>
              <a:ext uri="{FF2B5EF4-FFF2-40B4-BE49-F238E27FC236}">
                <a16:creationId xmlns="" xmlns:a16="http://schemas.microsoft.com/office/drawing/2014/main" id="{AAA0E320-B5CB-8F7E-7164-50AEB58E1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12" y="1394154"/>
            <a:ext cx="7834313" cy="358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12" charset="-128"/>
              </a:defRPr>
            </a:lvl9pPr>
          </a:lstStyle>
          <a:p>
            <a:pPr algn="just">
              <a:lnSpc>
                <a:spcPct val="150000"/>
              </a:lnSpc>
              <a:buNone/>
            </a:pP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s-ES" sz="1800" dirty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¿Qué es JIRA y para qué implantarlo en mi unidad?</a:t>
            </a:r>
            <a:endParaRPr lang="es-ES" sz="1800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Conceptos básicos de JIRA.</a:t>
            </a:r>
            <a:endParaRPr lang="es-ES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dirty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JIRA vs DUMBO.</a:t>
            </a:r>
            <a:endParaRPr lang="es-ES" sz="1800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dirty="0" smtClean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Propuesta </a:t>
            </a:r>
            <a:r>
              <a:rPr lang="es-ES" sz="1800" dirty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de plan de trabajo y hoja de ruta para su implantación.</a:t>
            </a: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s-E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Gestión del cambio.</a:t>
            </a:r>
            <a:endParaRPr lang="es-ES" sz="1800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defTabSz="914400" eaLnBrk="1" hangingPunct="1">
              <a:spcBef>
                <a:spcPct val="50000"/>
              </a:spcBef>
              <a:buFont typeface="Arial" charset="0"/>
              <a:buNone/>
              <a:defRPr/>
            </a:pPr>
            <a:endParaRPr lang="es-ES" altLang="es-ES_tradnl" sz="1600" dirty="0">
              <a:latin typeface="Arial" charset="0"/>
            </a:endParaRPr>
          </a:p>
        </p:txBody>
      </p:sp>
      <p:sp>
        <p:nvSpPr>
          <p:cNvPr id="3078" name="1 CuadroTexto">
            <a:extLst>
              <a:ext uri="{FF2B5EF4-FFF2-40B4-BE49-F238E27FC236}">
                <a16:creationId xmlns="" xmlns:a16="http://schemas.microsoft.com/office/drawing/2014/main" id="{59E7B178-188B-9ADB-EF88-B7CDE3FF3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" y="323850"/>
            <a:ext cx="6624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Índice</a:t>
            </a:r>
            <a:endParaRPr lang="es-ES_tradnl" altLang="es-ES_tradn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079" name="Text Box 2">
            <a:extLst>
              <a:ext uri="{FF2B5EF4-FFF2-40B4-BE49-F238E27FC236}">
                <a16:creationId xmlns="" xmlns:a16="http://schemas.microsoft.com/office/drawing/2014/main" id="{721C56B7-4776-02FF-FC33-A01FBD7DB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pic>
        <p:nvPicPr>
          <p:cNvPr id="3074" name="Picture 3" descr="logoaticaCL">
            <a:extLst>
              <a:ext uri="{FF2B5EF4-FFF2-40B4-BE49-F238E27FC236}">
                <a16:creationId xmlns="" xmlns:a16="http://schemas.microsoft.com/office/drawing/2014/main" id="{448A379C-5C4B-31E4-0533-D0E7795B2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6463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logoaticaCL">
            <a:extLst>
              <a:ext uri="{FF2B5EF4-FFF2-40B4-BE49-F238E27FC236}">
                <a16:creationId xmlns="" xmlns:a16="http://schemas.microsoft.com/office/drawing/2014/main" id="{35217F72-1C1E-369F-1E0F-97561E3711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ítulo 1">
            <a:extLst>
              <a:ext uri="{FF2B5EF4-FFF2-40B4-BE49-F238E27FC236}">
                <a16:creationId xmlns="" xmlns:a16="http://schemas.microsoft.com/office/drawing/2014/main" id="{0FEA1D4F-09AF-A3A5-ACDF-E21676DB7959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5124" name="AutoShape 7">
            <a:extLst>
              <a:ext uri="{FF2B5EF4-FFF2-40B4-BE49-F238E27FC236}">
                <a16:creationId xmlns="" xmlns:a16="http://schemas.microsoft.com/office/drawing/2014/main" id="{7D482F92-0997-995F-2501-4EEDB0980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5125" name="Text Box 9">
            <a:extLst>
              <a:ext uri="{FF2B5EF4-FFF2-40B4-BE49-F238E27FC236}">
                <a16:creationId xmlns="" xmlns:a16="http://schemas.microsoft.com/office/drawing/2014/main" id="{38B635C4-956A-B5F9-D8EE-7CCD2E595D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81300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Char char="•"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5126" name="1 CuadroTexto">
            <a:extLst>
              <a:ext uri="{FF2B5EF4-FFF2-40B4-BE49-F238E27FC236}">
                <a16:creationId xmlns="" xmlns:a16="http://schemas.microsoft.com/office/drawing/2014/main" id="{4087FA35-A02C-BC8F-5FAA-0FD000E74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6" y="458502"/>
            <a:ext cx="6624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Conceptos básicos de JIRA 	I</a:t>
            </a:r>
          </a:p>
        </p:txBody>
      </p:sp>
      <p:sp>
        <p:nvSpPr>
          <p:cNvPr id="5127" name="4 Rectángulo">
            <a:extLst>
              <a:ext uri="{FF2B5EF4-FFF2-40B4-BE49-F238E27FC236}">
                <a16:creationId xmlns="" xmlns:a16="http://schemas.microsoft.com/office/drawing/2014/main" id="{B3AC6CAA-A020-7693-B295-A94C444AEC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163" y="1849416"/>
            <a:ext cx="814705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2001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_tradnl" altLang="es-ES_tradnl" sz="1800" dirty="0">
                <a:latin typeface="Arial" panose="020B0604020202020204" pitchFamily="34" charset="0"/>
              </a:rPr>
              <a:t>JIRA es una herramienta software que permite, principalmente, </a:t>
            </a:r>
            <a:r>
              <a:rPr lang="es-ES_tradnl" altLang="es-ES_tradnl" sz="1800" b="1" dirty="0">
                <a:latin typeface="Arial" panose="020B0604020202020204" pitchFamily="34" charset="0"/>
              </a:rPr>
              <a:t>administrar tareas</a:t>
            </a:r>
            <a:r>
              <a:rPr lang="es-ES_tradnl" altLang="es-ES_tradnl" sz="1800" dirty="0">
                <a:latin typeface="Arial" panose="020B0604020202020204" pitchFamily="34" charset="0"/>
              </a:rPr>
              <a:t> (Issues) mediante </a:t>
            </a:r>
            <a:r>
              <a:rPr lang="es-ES_tradnl" altLang="es-ES_tradnl" sz="1800" b="1" dirty="0">
                <a:latin typeface="Arial" panose="020B0604020202020204" pitchFamily="34" charset="0"/>
              </a:rPr>
              <a:t>flujos </a:t>
            </a:r>
            <a:r>
              <a:rPr lang="es-ES_tradnl" altLang="es-ES_tradnl" sz="1800" dirty="0">
                <a:latin typeface="Arial" panose="020B0604020202020204" pitchFamily="34" charset="0"/>
              </a:rPr>
              <a:t>que permiten avanzar en diferentes </a:t>
            </a:r>
            <a:r>
              <a:rPr lang="es-ES_tradnl" altLang="es-ES_tradnl" sz="1800" b="1" dirty="0">
                <a:latin typeface="Arial" panose="020B0604020202020204" pitchFamily="34" charset="0"/>
              </a:rPr>
              <a:t>estados</a:t>
            </a:r>
            <a:r>
              <a:rPr lang="es-ES_tradnl" altLang="es-ES_tradnl" sz="1800" dirty="0">
                <a:latin typeface="Arial" panose="020B060402020202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_tradnl" altLang="es-ES_tradnl" sz="1800" dirty="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r>
              <a:rPr lang="es-ES_tradnl" altLang="es-ES_tradnl" sz="1800" dirty="0">
                <a:latin typeface="Arial" panose="020B0604020202020204" pitchFamily="34" charset="0"/>
              </a:rPr>
              <a:t>Una </a:t>
            </a:r>
            <a:r>
              <a:rPr lang="es-ES_tradnl" altLang="es-ES_tradnl" sz="1800" b="1" dirty="0">
                <a:latin typeface="Arial" panose="020B0604020202020204" pitchFamily="34" charset="0"/>
              </a:rPr>
              <a:t>tarea</a:t>
            </a:r>
            <a:r>
              <a:rPr lang="es-ES_tradnl" altLang="es-ES_tradnl" sz="1800" dirty="0">
                <a:latin typeface="Arial" panose="020B0604020202020204" pitchFamily="34" charset="0"/>
              </a:rPr>
              <a:t> (</a:t>
            </a:r>
            <a:r>
              <a:rPr lang="es-ES_tradnl" altLang="es-ES_tradnl" sz="1800" dirty="0" err="1">
                <a:latin typeface="Arial" panose="020B0604020202020204" pitchFamily="34" charset="0"/>
              </a:rPr>
              <a:t>Issue</a:t>
            </a:r>
            <a:r>
              <a:rPr lang="es-ES_tradnl" altLang="es-ES_tradnl" sz="1800" dirty="0">
                <a:latin typeface="Arial" panose="020B0604020202020204" pitchFamily="34" charset="0"/>
              </a:rPr>
              <a:t>) es una u</a:t>
            </a:r>
            <a:r>
              <a:rPr lang="es-ES" altLang="es-ES_tradnl" sz="1800" dirty="0" err="1">
                <a:latin typeface="Arial" panose="020B0604020202020204" pitchFamily="34" charset="0"/>
              </a:rPr>
              <a:t>nidad</a:t>
            </a:r>
            <a:r>
              <a:rPr lang="es-ES" altLang="es-ES_tradnl" sz="1800" dirty="0">
                <a:latin typeface="Arial" panose="020B0604020202020204" pitchFamily="34" charset="0"/>
              </a:rPr>
              <a:t> de </a:t>
            </a:r>
            <a:r>
              <a:rPr lang="es-ES" altLang="es-ES_tradnl" sz="1800" dirty="0" smtClean="0">
                <a:latin typeface="Arial" panose="020B0604020202020204" pitchFamily="34" charset="0"/>
              </a:rPr>
              <a:t>trabajo (petición o incidencia) </a:t>
            </a:r>
            <a:r>
              <a:rPr lang="es-ES" altLang="es-ES_tradnl" sz="1800" dirty="0">
                <a:latin typeface="Arial" panose="020B0604020202020204" pitchFamily="34" charset="0"/>
              </a:rPr>
              <a:t>en la que </a:t>
            </a:r>
            <a:r>
              <a:rPr lang="es-ES" altLang="es-ES_tradnl" sz="1800" dirty="0" smtClean="0">
                <a:latin typeface="Arial" panose="020B0604020202020204" pitchFamily="34" charset="0"/>
              </a:rPr>
              <a:t>el personal técnico:</a:t>
            </a:r>
            <a:endParaRPr lang="es-ES" altLang="es-ES_tradnl" sz="1800" dirty="0">
              <a:latin typeface="Arial" panose="020B0604020202020204" pitchFamily="34" charset="0"/>
            </a:endParaRPr>
          </a:p>
          <a:p>
            <a:pPr marL="742950" lvl="1" indent="-285750" algn="just" eaLnBrk="1" hangingPunct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s-ES" altLang="es-ES_tradnl" sz="1800" dirty="0">
                <a:latin typeface="Arial" panose="020B0604020202020204" pitchFamily="34" charset="0"/>
              </a:rPr>
              <a:t>describir acciones realizadas</a:t>
            </a:r>
          </a:p>
          <a:p>
            <a:pPr marL="742950" lvl="1" indent="-285750" algn="just" eaLnBrk="1" hangingPunct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s-ES" altLang="es-ES_tradnl" sz="1800" dirty="0">
                <a:latin typeface="Arial" panose="020B0604020202020204" pitchFamily="34" charset="0"/>
              </a:rPr>
              <a:t>añadir (como observadores o con comentarios explícitos) a otros miembros de la unidad para alertarles de las actuaciones</a:t>
            </a:r>
          </a:p>
          <a:p>
            <a:pPr marL="742950" lvl="1" indent="-285750" algn="just" eaLnBrk="1" hangingPunct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s-ES" altLang="es-ES_tradnl" sz="1800" dirty="0">
                <a:latin typeface="Arial" panose="020B0604020202020204" pitchFamily="34" charset="0"/>
              </a:rPr>
              <a:t>generar subtareas</a:t>
            </a:r>
          </a:p>
          <a:p>
            <a:pPr marL="742950" lvl="1" indent="-285750" algn="just" eaLnBrk="1" hangingPunct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s-ES" altLang="es-ES_tradnl" sz="1800" dirty="0">
                <a:latin typeface="Arial" panose="020B0604020202020204" pitchFamily="34" charset="0"/>
              </a:rPr>
              <a:t>relacionarla con otras existentes</a:t>
            </a:r>
          </a:p>
          <a:p>
            <a:pPr marL="742950" lvl="1" indent="-285750" algn="just" eaLnBrk="1" hangingPunct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s-ES" altLang="es-ES_tradnl" sz="1800" dirty="0">
                <a:latin typeface="Arial" panose="020B0604020202020204" pitchFamily="34" charset="0"/>
              </a:rPr>
              <a:t>imputar tiempo de dedicación</a:t>
            </a:r>
          </a:p>
          <a:p>
            <a:pPr marL="742950" lvl="1" indent="-285750" algn="just" eaLnBrk="1" hangingPunct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s-ES" altLang="es-ES_tradnl" sz="1800" dirty="0">
                <a:latin typeface="Arial" panose="020B0604020202020204" pitchFamily="34" charset="0"/>
              </a:rPr>
              <a:t>…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_tradnl" altLang="es-ES_tradnl" sz="1800" dirty="0">
              <a:latin typeface="Arial" panose="020B0604020202020204" pitchFamily="34" charset="0"/>
            </a:endParaRPr>
          </a:p>
        </p:txBody>
      </p:sp>
      <p:sp>
        <p:nvSpPr>
          <p:cNvPr id="5128" name="Text Box 2">
            <a:extLst>
              <a:ext uri="{FF2B5EF4-FFF2-40B4-BE49-F238E27FC236}">
                <a16:creationId xmlns="" xmlns:a16="http://schemas.microsoft.com/office/drawing/2014/main" id="{3B0B066B-C010-D70D-EBAA-779833E32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099" y="6511406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sp>
        <p:nvSpPr>
          <p:cNvPr id="2" name="4 Rectángulo">
            <a:extLst>
              <a:ext uri="{FF2B5EF4-FFF2-40B4-BE49-F238E27FC236}">
                <a16:creationId xmlns="" xmlns:a16="http://schemas.microsoft.com/office/drawing/2014/main" id="{C165B0B0-5F96-4EBD-0B9E-30C364A86E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125" y="3043000"/>
            <a:ext cx="8147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2001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just" eaLnBrk="1" hangingPunct="1">
              <a:spcBef>
                <a:spcPct val="0"/>
              </a:spcBef>
              <a:buFontTx/>
              <a:buNone/>
            </a:pPr>
            <a:endParaRPr lang="es-ES" altLang="es-ES_tradnl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logoaticaCL">
            <a:extLst>
              <a:ext uri="{FF2B5EF4-FFF2-40B4-BE49-F238E27FC236}">
                <a16:creationId xmlns="" xmlns:a16="http://schemas.microsoft.com/office/drawing/2014/main" id="{35217F72-1C1E-369F-1E0F-97561E3711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ítulo 1">
            <a:extLst>
              <a:ext uri="{FF2B5EF4-FFF2-40B4-BE49-F238E27FC236}">
                <a16:creationId xmlns="" xmlns:a16="http://schemas.microsoft.com/office/drawing/2014/main" id="{0FEA1D4F-09AF-A3A5-ACDF-E21676DB7959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5124" name="AutoShape 7">
            <a:extLst>
              <a:ext uri="{FF2B5EF4-FFF2-40B4-BE49-F238E27FC236}">
                <a16:creationId xmlns="" xmlns:a16="http://schemas.microsoft.com/office/drawing/2014/main" id="{7D482F92-0997-995F-2501-4EEDB0980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5125" name="Text Box 9">
            <a:extLst>
              <a:ext uri="{FF2B5EF4-FFF2-40B4-BE49-F238E27FC236}">
                <a16:creationId xmlns="" xmlns:a16="http://schemas.microsoft.com/office/drawing/2014/main" id="{38B635C4-956A-B5F9-D8EE-7CCD2E595D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81300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Char char="•"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5126" name="1 CuadroTexto">
            <a:extLst>
              <a:ext uri="{FF2B5EF4-FFF2-40B4-BE49-F238E27FC236}">
                <a16:creationId xmlns="" xmlns:a16="http://schemas.microsoft.com/office/drawing/2014/main" id="{4087FA35-A02C-BC8F-5FAA-0FD000E74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6" y="458502"/>
            <a:ext cx="6624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Conceptos básicos de JIRA 	II</a:t>
            </a:r>
          </a:p>
        </p:txBody>
      </p:sp>
      <p:sp>
        <p:nvSpPr>
          <p:cNvPr id="5127" name="4 Rectángulo">
            <a:extLst>
              <a:ext uri="{FF2B5EF4-FFF2-40B4-BE49-F238E27FC236}">
                <a16:creationId xmlns="" xmlns:a16="http://schemas.microsoft.com/office/drawing/2014/main" id="{B3AC6CAA-A020-7693-B295-A94C444AEC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1431338"/>
            <a:ext cx="814705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2001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latin typeface="Arial" panose="020B0604020202020204" pitchFamily="34" charset="0"/>
              </a:rPr>
              <a:t>Una </a:t>
            </a:r>
            <a:r>
              <a:rPr lang="es-ES" altLang="es-ES_tradnl" sz="1800" b="1" dirty="0">
                <a:latin typeface="Arial" panose="020B0604020202020204" pitchFamily="34" charset="0"/>
              </a:rPr>
              <a:t>tarea puede representar lo que se desee </a:t>
            </a:r>
            <a:r>
              <a:rPr lang="es-ES" altLang="es-ES_tradnl" sz="1800" dirty="0">
                <a:latin typeface="Arial" panose="020B0604020202020204" pitchFamily="34" charset="0"/>
              </a:rPr>
              <a:t>para la organización:</a:t>
            </a:r>
          </a:p>
          <a:p>
            <a:pPr lvl="2" algn="just" eaLnBrk="1" hangingPunct="1">
              <a:spcBef>
                <a:spcPts val="600"/>
              </a:spcBef>
            </a:pPr>
            <a:r>
              <a:rPr lang="es-ES" altLang="es-ES_tradnl" sz="1800" dirty="0">
                <a:latin typeface="Arial" panose="020B0604020202020204" pitchFamily="34" charset="0"/>
              </a:rPr>
              <a:t>Revisar documentación relativa a un expediente</a:t>
            </a:r>
          </a:p>
          <a:p>
            <a:pPr lvl="2" algn="just" eaLnBrk="1" hangingPunct="1">
              <a:spcBef>
                <a:spcPts val="600"/>
              </a:spcBef>
            </a:pPr>
            <a:r>
              <a:rPr lang="es-ES" altLang="es-ES_tradnl" sz="1800" dirty="0">
                <a:latin typeface="Arial" panose="020B0604020202020204" pitchFamily="34" charset="0"/>
              </a:rPr>
              <a:t>Asistir a una reunión</a:t>
            </a:r>
          </a:p>
          <a:p>
            <a:pPr lvl="2" algn="just" eaLnBrk="1" hangingPunct="1">
              <a:spcBef>
                <a:spcPts val="600"/>
              </a:spcBef>
            </a:pPr>
            <a:r>
              <a:rPr lang="es-ES" altLang="es-ES_tradnl" sz="1800" dirty="0">
                <a:latin typeface="Arial" panose="020B0604020202020204" pitchFamily="34" charset="0"/>
              </a:rPr>
              <a:t>Emitir un informe</a:t>
            </a:r>
          </a:p>
          <a:p>
            <a:pPr lvl="2" algn="just" eaLnBrk="1" hangingPunct="1">
              <a:spcBef>
                <a:spcPts val="600"/>
              </a:spcBef>
            </a:pPr>
            <a:r>
              <a:rPr lang="es-ES" altLang="es-ES_tradnl" sz="1800" dirty="0">
                <a:latin typeface="Arial" panose="020B0604020202020204" pitchFamily="34" charset="0"/>
              </a:rPr>
              <a:t>Asistir a un seminario de formación</a:t>
            </a:r>
          </a:p>
          <a:p>
            <a:pPr lvl="2" algn="just" eaLnBrk="1" hangingPunct="1">
              <a:spcBef>
                <a:spcPts val="600"/>
              </a:spcBef>
            </a:pPr>
            <a:r>
              <a:rPr lang="es-ES" altLang="es-ES_tradnl" sz="1800" dirty="0">
                <a:latin typeface="Arial" panose="020B0604020202020204" pitchFamily="34" charset="0"/>
              </a:rPr>
              <a:t>Validar una preinscripción o una matrícula</a:t>
            </a:r>
          </a:p>
          <a:p>
            <a:pPr lvl="2" algn="just" eaLnBrk="1" hangingPunct="1">
              <a:spcBef>
                <a:spcPts val="600"/>
              </a:spcBef>
            </a:pPr>
            <a:r>
              <a:rPr lang="es-ES" altLang="es-ES_tradnl" sz="1800" dirty="0">
                <a:latin typeface="Arial" panose="020B0604020202020204" pitchFamily="34" charset="0"/>
              </a:rPr>
              <a:t>Elaborar un pliego de requisitos técnicos</a:t>
            </a:r>
          </a:p>
          <a:p>
            <a:pPr lvl="2" algn="just" eaLnBrk="1" hangingPunct="1">
              <a:spcBef>
                <a:spcPts val="600"/>
              </a:spcBef>
            </a:pPr>
            <a:r>
              <a:rPr lang="es-ES" altLang="es-ES_tradnl" sz="1800" dirty="0">
                <a:latin typeface="Arial" panose="020B0604020202020204" pitchFamily="34" charset="0"/>
              </a:rPr>
              <a:t>Desarrollar una nueva funcionalidad software</a:t>
            </a:r>
          </a:p>
          <a:p>
            <a:pPr lvl="2" algn="just" eaLnBrk="1" hangingPunct="1">
              <a:spcBef>
                <a:spcPts val="600"/>
              </a:spcBef>
            </a:pPr>
            <a:r>
              <a:rPr lang="es-ES" altLang="es-ES_tradnl" sz="1800" dirty="0">
                <a:latin typeface="Arial" panose="020B0604020202020204" pitchFamily="34" charset="0"/>
              </a:rPr>
              <a:t>Asistir telefónica o presencialmente a consultas de usuarios</a:t>
            </a:r>
          </a:p>
          <a:p>
            <a:pPr lvl="2" algn="just" eaLnBrk="1" hangingPunct="1">
              <a:spcBef>
                <a:spcPts val="600"/>
              </a:spcBef>
            </a:pPr>
            <a:r>
              <a:rPr lang="es-ES" altLang="es-ES_tradnl" sz="1800" dirty="0">
                <a:latin typeface="Arial" panose="020B0604020202020204" pitchFamily="34" charset="0"/>
              </a:rPr>
              <a:t>Gestionar un contrato/matrícula/patente</a:t>
            </a:r>
          </a:p>
          <a:p>
            <a:pPr lvl="2" algn="just" eaLnBrk="1" hangingPunct="1">
              <a:spcBef>
                <a:spcPts val="600"/>
              </a:spcBef>
            </a:pPr>
            <a:r>
              <a:rPr lang="es-ES" altLang="es-ES_tradnl" sz="1800" dirty="0">
                <a:latin typeface="Arial" panose="020B0604020202020204" pitchFamily="34" charset="0"/>
              </a:rPr>
              <a:t>Dar de alta un contrato laboral</a:t>
            </a:r>
          </a:p>
          <a:p>
            <a:pPr lvl="2" algn="just" eaLnBrk="1" hangingPunct="1">
              <a:spcBef>
                <a:spcPts val="600"/>
              </a:spcBef>
            </a:pPr>
            <a:r>
              <a:rPr lang="es-ES" altLang="es-ES_tradnl" sz="1800" dirty="0">
                <a:latin typeface="Arial" panose="020B0604020202020204" pitchFamily="34" charset="0"/>
              </a:rPr>
              <a:t>Realizar un anticipo de nómina</a:t>
            </a:r>
          </a:p>
          <a:p>
            <a:pPr lvl="2" algn="just" eaLnBrk="1" hangingPunct="1">
              <a:spcBef>
                <a:spcPts val="600"/>
              </a:spcBef>
            </a:pPr>
            <a:r>
              <a:rPr lang="es-ES" altLang="es-ES_tradnl" sz="1800" dirty="0">
                <a:latin typeface="Arial" panose="020B0604020202020204" pitchFamily="34" charset="0"/>
              </a:rPr>
              <a:t>…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es-ES_tradnl" sz="1800" dirty="0">
              <a:latin typeface="Arial" panose="020B0604020202020204" pitchFamily="34" charset="0"/>
            </a:endParaRPr>
          </a:p>
        </p:txBody>
      </p:sp>
      <p:sp>
        <p:nvSpPr>
          <p:cNvPr id="5128" name="Text Box 2">
            <a:extLst>
              <a:ext uri="{FF2B5EF4-FFF2-40B4-BE49-F238E27FC236}">
                <a16:creationId xmlns="" xmlns:a16="http://schemas.microsoft.com/office/drawing/2014/main" id="{3B0B066B-C010-D70D-EBAA-779833E32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099" y="6511406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sp>
        <p:nvSpPr>
          <p:cNvPr id="2" name="4 Rectángulo">
            <a:extLst>
              <a:ext uri="{FF2B5EF4-FFF2-40B4-BE49-F238E27FC236}">
                <a16:creationId xmlns="" xmlns:a16="http://schemas.microsoft.com/office/drawing/2014/main" id="{C165B0B0-5F96-4EBD-0B9E-30C364A86E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125" y="3043000"/>
            <a:ext cx="8147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2001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just" eaLnBrk="1" hangingPunct="1">
              <a:spcBef>
                <a:spcPct val="0"/>
              </a:spcBef>
              <a:buFontTx/>
              <a:buNone/>
            </a:pPr>
            <a:endParaRPr lang="es-ES" altLang="es-ES_tradnl" sz="1800" dirty="0">
              <a:latin typeface="Arial" panose="020B0604020202020204" pitchFamily="34" charset="0"/>
            </a:endParaRPr>
          </a:p>
        </p:txBody>
      </p:sp>
      <p:sp>
        <p:nvSpPr>
          <p:cNvPr id="3" name="4 Rectángulo">
            <a:extLst>
              <a:ext uri="{FF2B5EF4-FFF2-40B4-BE49-F238E27FC236}">
                <a16:creationId xmlns="" xmlns:a16="http://schemas.microsoft.com/office/drawing/2014/main" id="{F2289BCD-088D-1F33-8846-16CC78D5BD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181135"/>
            <a:ext cx="81470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2001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es-ES_tradnl" sz="1800" dirty="0">
              <a:latin typeface="Arial" panose="020B0604020202020204" pitchFamily="34" charset="0"/>
            </a:endParaRPr>
          </a:p>
          <a:p>
            <a:pPr lvl="1" algn="just" eaLnBrk="1" hangingPunct="1">
              <a:spcBef>
                <a:spcPct val="0"/>
              </a:spcBef>
              <a:buFontTx/>
              <a:buNone/>
            </a:pPr>
            <a:endParaRPr lang="es-ES" altLang="es-ES_tradnl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954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logoaticaCL">
            <a:extLst>
              <a:ext uri="{FF2B5EF4-FFF2-40B4-BE49-F238E27FC236}">
                <a16:creationId xmlns="" xmlns:a16="http://schemas.microsoft.com/office/drawing/2014/main" id="{BDCEAFA7-AE62-5E4E-5F0E-D6D0399FA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6180138"/>
            <a:ext cx="720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ítulo 1">
            <a:extLst>
              <a:ext uri="{FF2B5EF4-FFF2-40B4-BE49-F238E27FC236}">
                <a16:creationId xmlns="" xmlns:a16="http://schemas.microsoft.com/office/drawing/2014/main" id="{E426BBAB-DEC5-8AE0-0A0F-00A23FCCB397}"/>
              </a:ext>
            </a:extLst>
          </p:cNvPr>
          <p:cNvSpPr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  <a:t/>
            </a:r>
            <a:br>
              <a:rPr lang="es-ES_tradnl" altLang="es-ES_tradnl" sz="2000">
                <a:solidFill>
                  <a:schemeClr val="bg1"/>
                </a:solidFill>
                <a:latin typeface="Arial" panose="020B0604020202020204" pitchFamily="34" charset="0"/>
                <a:cs typeface="Helvetica" panose="020B0604020202020204" pitchFamily="34" charset="0"/>
              </a:rPr>
            </a:br>
            <a:endParaRPr lang="es-ES_tradnl" altLang="es-ES_tradnl" sz="18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sp>
        <p:nvSpPr>
          <p:cNvPr id="6148" name="AutoShape 7">
            <a:extLst>
              <a:ext uri="{FF2B5EF4-FFF2-40B4-BE49-F238E27FC236}">
                <a16:creationId xmlns="" xmlns:a16="http://schemas.microsoft.com/office/drawing/2014/main" id="{D4848553-0B0B-50E7-6A58-CE213DD9E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557338"/>
            <a:ext cx="8686800" cy="731837"/>
          </a:xfrm>
          <a:prstGeom prst="roundRect">
            <a:avLst>
              <a:gd name="adj" fmla="val 171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6149" name="Text Box 9">
            <a:extLst>
              <a:ext uri="{FF2B5EF4-FFF2-40B4-BE49-F238E27FC236}">
                <a16:creationId xmlns="" xmlns:a16="http://schemas.microsoft.com/office/drawing/2014/main" id="{99A79B35-83A0-E53C-F02E-CA5CD0C0B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2781300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Char char="•"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6151" name="Text Box 2">
            <a:extLst>
              <a:ext uri="{FF2B5EF4-FFF2-40B4-BE49-F238E27FC236}">
                <a16:creationId xmlns="" xmlns:a16="http://schemas.microsoft.com/office/drawing/2014/main" id="{7CDF6DB1-CCF8-BF84-526A-6DE9B6751D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6423025"/>
            <a:ext cx="5688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_tradnl" sz="1400" i="1">
                <a:latin typeface="Arial" panose="020B0604020202020204" pitchFamily="34" charset="0"/>
              </a:rPr>
              <a:t>Gerencia</a:t>
            </a:r>
            <a:endParaRPr lang="es-ES_tradnl" altLang="es-ES_tradnl" sz="1400" i="1">
              <a:latin typeface="Times New Roman" panose="02020603050405020304" pitchFamily="18" charset="0"/>
            </a:endParaRPr>
          </a:p>
        </p:txBody>
      </p:sp>
      <p:sp>
        <p:nvSpPr>
          <p:cNvPr id="6152" name="4 Rectángulo">
            <a:extLst>
              <a:ext uri="{FF2B5EF4-FFF2-40B4-BE49-F238E27FC236}">
                <a16:creationId xmlns="" xmlns:a16="http://schemas.microsoft.com/office/drawing/2014/main" id="{2A229D09-1AAD-E443-F9BB-B280FD3EC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475" y="1482725"/>
            <a:ext cx="8147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es-ES_tradnl" sz="1800">
              <a:latin typeface="Arial" panose="020B0604020202020204" pitchFamily="34" charset="0"/>
            </a:endParaRPr>
          </a:p>
        </p:txBody>
      </p:sp>
      <p:sp>
        <p:nvSpPr>
          <p:cNvPr id="6153" name="1 Rectángulo">
            <a:extLst>
              <a:ext uri="{FF2B5EF4-FFF2-40B4-BE49-F238E27FC236}">
                <a16:creationId xmlns="" xmlns:a16="http://schemas.microsoft.com/office/drawing/2014/main" id="{0062E8AE-9A33-239E-4919-44A5FE7EAE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236" y="1401071"/>
            <a:ext cx="7921625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latin typeface="Arial" panose="020B0604020202020204" pitchFamily="34" charset="0"/>
              </a:rPr>
              <a:t>Las </a:t>
            </a:r>
            <a:r>
              <a:rPr lang="es-ES" altLang="es-ES_tradnl" sz="1800" b="1" dirty="0">
                <a:latin typeface="Arial" panose="020B0604020202020204" pitchFamily="34" charset="0"/>
              </a:rPr>
              <a:t>tareas</a:t>
            </a:r>
            <a:r>
              <a:rPr lang="es-ES" altLang="es-ES_tradnl" sz="1800" dirty="0">
                <a:latin typeface="Arial" panose="020B0604020202020204" pitchFamily="34" charset="0"/>
              </a:rPr>
              <a:t> </a:t>
            </a:r>
            <a:r>
              <a:rPr lang="es-ES" altLang="es-ES_tradnl" sz="1800" dirty="0" smtClean="0">
                <a:latin typeface="Arial" panose="020B0604020202020204" pitchFamily="34" charset="0"/>
              </a:rPr>
              <a:t>tienen </a:t>
            </a:r>
            <a:r>
              <a:rPr lang="es-ES" altLang="es-ES_tradnl" sz="1800" dirty="0">
                <a:latin typeface="Arial" panose="020B0604020202020204" pitchFamily="34" charset="0"/>
              </a:rPr>
              <a:t>un conjunto de </a:t>
            </a:r>
            <a:r>
              <a:rPr lang="es-ES" altLang="es-ES_tradnl" sz="1800" b="1" dirty="0">
                <a:latin typeface="Arial" panose="020B0604020202020204" pitchFamily="34" charset="0"/>
              </a:rPr>
              <a:t>atributos</a:t>
            </a:r>
            <a:r>
              <a:rPr lang="es-ES" altLang="es-ES_tradnl" sz="1800" dirty="0">
                <a:latin typeface="Arial" panose="020B0604020202020204" pitchFamily="34" charset="0"/>
              </a:rPr>
              <a:t> o campos de información que son </a:t>
            </a:r>
            <a:r>
              <a:rPr lang="es-ES" altLang="es-ES_tradnl" sz="1800" u="sng" dirty="0">
                <a:latin typeface="Arial" panose="020B0604020202020204" pitchFamily="34" charset="0"/>
              </a:rPr>
              <a:t>personalizables</a:t>
            </a:r>
            <a:r>
              <a:rPr lang="es-ES" altLang="es-ES_tradnl" sz="1800" dirty="0">
                <a:latin typeface="Arial" panose="020B0604020202020204" pitchFamily="34" charset="0"/>
              </a:rPr>
              <a:t> en gran medida, aunque existen atributos </a:t>
            </a:r>
            <a:r>
              <a:rPr lang="es-ES" altLang="es-ES_tradnl" sz="1800" u="sng" dirty="0">
                <a:latin typeface="Arial" panose="020B0604020202020204" pitchFamily="34" charset="0"/>
              </a:rPr>
              <a:t>por defecto</a:t>
            </a:r>
            <a:r>
              <a:rPr lang="es-ES" altLang="es-ES_tradnl" sz="1800" dirty="0">
                <a:latin typeface="Arial" panose="020B060402020202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buNone/>
            </a:pPr>
            <a:endParaRPr lang="es-ES" altLang="es-ES_tradnl" sz="1800" dirty="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r>
              <a:rPr lang="es-ES" altLang="es-ES_tradnl" sz="1800" dirty="0">
                <a:latin typeface="Arial" panose="020B0604020202020204" pitchFamily="34" charset="0"/>
              </a:rPr>
              <a:t>Las diferentes clases o tipologías de tareas se definirán en JIRA utilizando el concepto </a:t>
            </a:r>
            <a:r>
              <a:rPr lang="es-ES" altLang="es-ES_tradnl" sz="1800" b="1" dirty="0">
                <a:latin typeface="Arial" panose="020B0604020202020204" pitchFamily="34" charset="0"/>
              </a:rPr>
              <a:t>proyecto</a:t>
            </a:r>
            <a:r>
              <a:rPr lang="es-ES" altLang="es-ES_tradnl" sz="1800" dirty="0">
                <a:latin typeface="Arial" panose="020B0604020202020204" pitchFamily="34" charset="0"/>
              </a:rPr>
              <a:t>, que a su vez se asociará a una </a:t>
            </a:r>
            <a:r>
              <a:rPr lang="es-ES" altLang="es-ES_tradnl" sz="1800" b="1" dirty="0">
                <a:latin typeface="Arial" panose="020B0604020202020204" pitchFamily="34" charset="0"/>
              </a:rPr>
              <a:t>categoría</a:t>
            </a:r>
            <a:r>
              <a:rPr lang="es-ES" altLang="es-ES_tradnl" sz="1800" dirty="0">
                <a:latin typeface="Arial" panose="020B0604020202020204" pitchFamily="34" charset="0"/>
              </a:rPr>
              <a:t> o grupo de personas de la unidad que son competentes en la resolución de dichas tareas.</a:t>
            </a:r>
            <a:endParaRPr lang="es-ES_tradnl" altLang="es-ES_tradnl" sz="1800" dirty="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es-ES_tradnl" sz="1800" dirty="0"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latin typeface="Arial" panose="020B0604020202020204" pitchFamily="34" charset="0"/>
                <a:cs typeface="Arial" panose="020B0604020202020204" pitchFamily="34" charset="0"/>
              </a:rPr>
              <a:t>Los proyectos pueden configurarse de forma que las tareas sean asignadas:</a:t>
            </a:r>
          </a:p>
          <a:p>
            <a:pPr lvl="1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s-ES" altLang="es-ES_tradnl" sz="1800" dirty="0">
                <a:latin typeface="Arial" panose="020B0604020202020204" pitchFamily="34" charset="0"/>
                <a:cs typeface="Arial" panose="020B0604020202020204" pitchFamily="34" charset="0"/>
              </a:rPr>
              <a:t>Al </a:t>
            </a:r>
            <a:r>
              <a:rPr lang="es-ES" altLang="es-ES_tradnl" sz="1800" b="1" dirty="0">
                <a:latin typeface="Arial" panose="020B0604020202020204" pitchFamily="34" charset="0"/>
                <a:cs typeface="Arial" panose="020B0604020202020204" pitchFamily="34" charset="0"/>
              </a:rPr>
              <a:t>responsable</a:t>
            </a:r>
            <a:r>
              <a:rPr lang="es-ES" altLang="es-ES_tradnl" sz="1800" dirty="0">
                <a:latin typeface="Arial" panose="020B0604020202020204" pitchFamily="34" charset="0"/>
                <a:cs typeface="Arial" panose="020B0604020202020204" pitchFamily="34" charset="0"/>
              </a:rPr>
              <a:t> de dicho proyecto</a:t>
            </a:r>
          </a:p>
          <a:p>
            <a:pPr lvl="1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s-ES" altLang="es-ES_tradnl" sz="1800" dirty="0">
                <a:latin typeface="Arial" panose="020B0604020202020204" pitchFamily="34" charset="0"/>
                <a:cs typeface="Arial" panose="020B0604020202020204" pitchFamily="34" charset="0"/>
              </a:rPr>
              <a:t>A una </a:t>
            </a:r>
            <a:r>
              <a:rPr lang="es-ES" altLang="es-ES_tradnl" sz="1800" b="1" dirty="0">
                <a:latin typeface="Arial" panose="020B0604020202020204" pitchFamily="34" charset="0"/>
                <a:cs typeface="Arial" panose="020B0604020202020204" pitchFamily="34" charset="0"/>
              </a:rPr>
              <a:t>cola genérica </a:t>
            </a:r>
            <a:r>
              <a:rPr lang="es-ES" altLang="es-ES_tradnl" sz="1800" dirty="0">
                <a:latin typeface="Arial" panose="020B0604020202020204" pitchFamily="34" charset="0"/>
                <a:cs typeface="Arial" panose="020B0604020202020204" pitchFamily="34" charset="0"/>
              </a:rPr>
              <a:t>donde un gestor interno reasignará a la persona concreta que debe realizarla</a:t>
            </a:r>
          </a:p>
          <a:p>
            <a:pPr algn="just" eaLnBrk="1" hangingPunct="1">
              <a:spcBef>
                <a:spcPct val="0"/>
              </a:spcBef>
              <a:buNone/>
            </a:pPr>
            <a:endParaRPr lang="es-ES" altLang="es-ES_tradn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r>
              <a:rPr lang="es-ES" altLang="es-ES_tradnl" sz="1800" dirty="0">
                <a:latin typeface="Arial" panose="020B0604020202020204" pitchFamily="34" charset="0"/>
                <a:cs typeface="Arial" panose="020B0604020202020204" pitchFamily="34" charset="0"/>
              </a:rPr>
              <a:t>En cualquier caso, el personal técnico de la unidad puede dar de alta, reasignar tarea a otro miembro de la unidad competente en la misma o mover a otro proyecto.</a:t>
            </a:r>
            <a:endParaRPr lang="es-ES" altLang="es-ES_tradnl" sz="1800" dirty="0">
              <a:latin typeface="Arial" panose="020B0604020202020204" pitchFamily="34" charset="0"/>
            </a:endParaRPr>
          </a:p>
        </p:txBody>
      </p:sp>
      <p:sp>
        <p:nvSpPr>
          <p:cNvPr id="2" name="1 CuadroTexto">
            <a:extLst>
              <a:ext uri="{FF2B5EF4-FFF2-40B4-BE49-F238E27FC236}">
                <a16:creationId xmlns="" xmlns:a16="http://schemas.microsoft.com/office/drawing/2014/main" id="{5CE4ED53-323D-06B0-8845-80C5406DB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06" y="458502"/>
            <a:ext cx="6624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dirty="0">
                <a:solidFill>
                  <a:schemeClr val="bg1"/>
                </a:solidFill>
                <a:latin typeface="Arial" panose="020B0604020202020204" pitchFamily="34" charset="0"/>
              </a:rPr>
              <a:t>Conceptos básicos de JIRA 	III</a:t>
            </a:r>
          </a:p>
        </p:txBody>
      </p:sp>
      <p:sp>
        <p:nvSpPr>
          <p:cNvPr id="8" name="1 Rectángulo">
            <a:extLst>
              <a:ext uri="{FF2B5EF4-FFF2-40B4-BE49-F238E27FC236}">
                <a16:creationId xmlns="" xmlns:a16="http://schemas.microsoft.com/office/drawing/2014/main" id="{3798ACCB-1550-3D54-D392-426103A1F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847" y="5445224"/>
            <a:ext cx="7921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_tradn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uiExpand="1" build="p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2136</TotalTime>
  <Words>1464</Words>
  <Application>Microsoft Office PowerPoint</Application>
  <PresentationFormat>Presentación en pantalla (4:3)</PresentationFormat>
  <Paragraphs>300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 LA PRESENTACIÓN</dc:title>
  <dc:creator>Administrador</dc:creator>
  <cp:lastModifiedBy>Juanjo</cp:lastModifiedBy>
  <cp:revision>211</cp:revision>
  <dcterms:created xsi:type="dcterms:W3CDTF">2008-11-21T08:48:43Z</dcterms:created>
  <dcterms:modified xsi:type="dcterms:W3CDTF">2024-04-09T15:10:52Z</dcterms:modified>
</cp:coreProperties>
</file>